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8" r:id="rId4"/>
    <p:sldId id="257" r:id="rId5"/>
    <p:sldId id="264" r:id="rId6"/>
    <p:sldId id="265" r:id="rId7"/>
    <p:sldId id="266" r:id="rId8"/>
    <p:sldId id="267" r:id="rId9"/>
    <p:sldId id="270" r:id="rId10"/>
    <p:sldId id="268" r:id="rId11"/>
    <p:sldId id="271"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6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6E4B59-0986-4D04-9DEF-C63DEE93CB0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4AC68703-615F-4B60-B009-9AE488B339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D1FFE1AC-C26B-442B-8B03-47E77FB33D0B}"/>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D99AEEE7-DBEA-420A-AAF7-2574FF2CE6B9}"/>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E4BBC2-9066-44AF-9C62-4AFDF454AE88}"/>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8251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3A09D-1061-4C7E-A351-C6F438F56D34}"/>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7F7EDCB3-F847-4446-9BA5-20FC88E9952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0E7DA205-A196-4739-98CD-F69F68888667}"/>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818C61B1-F39B-45D6-B79B-698CA334424A}"/>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DB357CC-6D1F-44E0-9B65-3FC156EBB594}"/>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233869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8D81971-3F31-4767-89B4-92BF98E9CDE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EA6FC2DD-BA61-4897-9CE5-40C47820246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94F7562-098F-40BF-B2AA-FC52F3CCD7B2}"/>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4DE320C5-76B8-4E2C-932A-4420C3E0BBF8}"/>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AF95014D-74EF-4305-9505-087778DB4089}"/>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40722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22FF19-895B-4D26-8814-F5A3CC79262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8740BA2A-0ACA-4C0A-BF45-A1DF67120E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B3901D2F-5DD9-43ED-96CB-71AE5FE8A09A}"/>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E96E0E2E-F011-47CF-B974-1AD85A66DCB9}"/>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071AD9D-8783-4F09-B8E7-0A169635CF7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70447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9D88D6-D210-46D0-8198-7AECEBB96D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554762F1-3385-4566-9A0B-9738479A6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0061AC9-6066-4764-8867-5E84D3832ABC}"/>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96CFA4BE-8BCA-4567-8A62-F9D8A4AFB3A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84A1941-C9F7-4AD7-B048-CAAFE86CECF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15407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DADF7-529D-45C7-BFBA-FCFFA7BAAAD5}"/>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DB4D5C31-949E-4570-A1CA-0DF4D66848D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7C7FBF9E-22F4-43BF-8587-11460265135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EF88A06C-D58D-406A-AC97-300BA9C9680E}"/>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6" name="Fußzeilenplatzhalter 5">
            <a:extLst>
              <a:ext uri="{FF2B5EF4-FFF2-40B4-BE49-F238E27FC236}">
                <a16:creationId xmlns:a16="http://schemas.microsoft.com/office/drawing/2014/main" id="{CBA55829-4872-4F4A-A22E-C19F15FC4BD4}"/>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3E98FA76-C82C-4896-8DE2-E9FFF7652427}"/>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78637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18243-2D50-4840-885A-B4A72DD8F495}"/>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859A600F-07F0-48BD-A412-B63032E08A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A58BEFB-93F6-483E-A39E-5F596280403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06635B9A-2A71-46D2-A9A8-0A1F288A78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4005087-4478-4B23-9004-CBF7A684690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A4E2D2C4-3BD4-45F6-A240-53930D900F56}"/>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8" name="Fußzeilenplatzhalter 7">
            <a:extLst>
              <a:ext uri="{FF2B5EF4-FFF2-40B4-BE49-F238E27FC236}">
                <a16:creationId xmlns:a16="http://schemas.microsoft.com/office/drawing/2014/main" id="{DD7411E5-D01E-4341-B2B5-8747B0131E17}"/>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27F90B93-16F6-4F98-8044-E51B5E313C67}"/>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263902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F0158-5976-4002-862F-551E1CF6F278}"/>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42B3716B-7C7D-426E-8563-7AB06A89D2D2}"/>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4" name="Fußzeilenplatzhalter 3">
            <a:extLst>
              <a:ext uri="{FF2B5EF4-FFF2-40B4-BE49-F238E27FC236}">
                <a16:creationId xmlns:a16="http://schemas.microsoft.com/office/drawing/2014/main" id="{71966C3C-BB1F-4ADF-A4E5-D732ABE24052}"/>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CB6AC8E1-4FA5-4CE3-8BE5-EDF1F86CD130}"/>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21991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81245E0-077F-4DB1-9DAF-25073CAD202B}"/>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3" name="Fußzeilenplatzhalter 2">
            <a:extLst>
              <a:ext uri="{FF2B5EF4-FFF2-40B4-BE49-F238E27FC236}">
                <a16:creationId xmlns:a16="http://schemas.microsoft.com/office/drawing/2014/main" id="{9BA0AFDF-80F8-4D82-8194-4914595EC064}"/>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27AA165A-0B0E-4835-9CB4-16770322140E}"/>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363211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7E5C1-3070-4CD6-A203-E827623A7B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D80D045B-2BCD-432D-B047-7D6B3E8868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E95710EE-02C9-4F56-B14C-7E9F88D78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1463AD0-21A7-4E83-B6DF-650F43D3CCB3}"/>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6" name="Fußzeilenplatzhalter 5">
            <a:extLst>
              <a:ext uri="{FF2B5EF4-FFF2-40B4-BE49-F238E27FC236}">
                <a16:creationId xmlns:a16="http://schemas.microsoft.com/office/drawing/2014/main" id="{AD91DFB5-3AA8-4467-BE8E-DCF6C760CF97}"/>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DA0F1E3E-D734-4CA7-AE3F-91D06D624B9B}"/>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181720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A0EBDF-A25D-4488-9CA6-112931602BD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5F9FF864-C687-4DAD-A7FF-B59D887EC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547F4C82-6332-41FC-9D14-42025B820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B0D81C-C410-4CB0-8217-CD1FED16EEF6}"/>
              </a:ext>
            </a:extLst>
          </p:cNvPr>
          <p:cNvSpPr>
            <a:spLocks noGrp="1"/>
          </p:cNvSpPr>
          <p:nvPr>
            <p:ph type="dt" sz="half" idx="10"/>
          </p:nvPr>
        </p:nvSpPr>
        <p:spPr/>
        <p:txBody>
          <a:bodyPr/>
          <a:lstStyle/>
          <a:p>
            <a:fld id="{F7BABFF2-C225-4A5C-9F3C-15DB7706794B}" type="datetimeFigureOut">
              <a:rPr lang="de-CH" smtClean="0"/>
              <a:t>13.03.2019</a:t>
            </a:fld>
            <a:endParaRPr lang="de-CH"/>
          </a:p>
        </p:txBody>
      </p:sp>
      <p:sp>
        <p:nvSpPr>
          <p:cNvPr id="6" name="Fußzeilenplatzhalter 5">
            <a:extLst>
              <a:ext uri="{FF2B5EF4-FFF2-40B4-BE49-F238E27FC236}">
                <a16:creationId xmlns:a16="http://schemas.microsoft.com/office/drawing/2014/main" id="{A4CA71FC-EF8D-4EE2-BCEF-9E60D7C8129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8CB27AC-CDD1-40EC-8C0D-71E746413C98}"/>
              </a:ext>
            </a:extLst>
          </p:cNvPr>
          <p:cNvSpPr>
            <a:spLocks noGrp="1"/>
          </p:cNvSpPr>
          <p:nvPr>
            <p:ph type="sldNum" sz="quarter" idx="12"/>
          </p:nvPr>
        </p:nvSpPr>
        <p:spPr/>
        <p:txBody>
          <a:bodyPr/>
          <a:lstStyle/>
          <a:p>
            <a:fld id="{0CF2B499-91A9-4348-8017-B7A0127E74D0}" type="slidenum">
              <a:rPr lang="de-CH" smtClean="0"/>
              <a:t>‹Nr.›</a:t>
            </a:fld>
            <a:endParaRPr lang="de-CH"/>
          </a:p>
        </p:txBody>
      </p:sp>
    </p:spTree>
    <p:extLst>
      <p:ext uri="{BB962C8B-B14F-4D97-AF65-F5344CB8AC3E}">
        <p14:creationId xmlns:p14="http://schemas.microsoft.com/office/powerpoint/2010/main" val="983087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5235A29-8974-4914-877A-9ED2747918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D0407C93-B0D0-404C-9C25-BEC0860F9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5EE15646-5944-4410-893B-1949805C7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ABFF2-C225-4A5C-9F3C-15DB7706794B}" type="datetimeFigureOut">
              <a:rPr lang="de-CH" smtClean="0"/>
              <a:t>13.03.2019</a:t>
            </a:fld>
            <a:endParaRPr lang="de-CH"/>
          </a:p>
        </p:txBody>
      </p:sp>
      <p:sp>
        <p:nvSpPr>
          <p:cNvPr id="5" name="Fußzeilenplatzhalter 4">
            <a:extLst>
              <a:ext uri="{FF2B5EF4-FFF2-40B4-BE49-F238E27FC236}">
                <a16:creationId xmlns:a16="http://schemas.microsoft.com/office/drawing/2014/main" id="{AA721857-BE14-4170-ABA3-686675521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560CAA34-F620-4350-A8D2-61A4D47DA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2B499-91A9-4348-8017-B7A0127E74D0}" type="slidenum">
              <a:rPr lang="de-CH" smtClean="0"/>
              <a:t>‹Nr.›</a:t>
            </a:fld>
            <a:endParaRPr lang="de-CH"/>
          </a:p>
        </p:txBody>
      </p:sp>
    </p:spTree>
    <p:extLst>
      <p:ext uri="{BB962C8B-B14F-4D97-AF65-F5344CB8AC3E}">
        <p14:creationId xmlns:p14="http://schemas.microsoft.com/office/powerpoint/2010/main" val="228062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de.wikipedia.org/wiki/Altes_%C3%84gypten" TargetMode="External"/><Relationship Id="rId7" Type="http://schemas.openxmlformats.org/officeDocument/2006/relationships/hyperlink" Target="https://de.wikipedia.org/wiki/%C3%84gyptisches_Totenbuch"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s://commons.wikimedia.org/wiki/File:Pyramide_khephren.jpg"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vionabrennastellanews.blogspot.com/2016/01/lustige-spruche-danke-fur-die-einladung.html"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creativecommons.org/licenses/by-nc-sa/3.0/" TargetMode="External"/><Relationship Id="rId4" Type="http://schemas.openxmlformats.org/officeDocument/2006/relationships/hyperlink" Target="http://rechtsanwalt-schwenke.de/communities-recht-slidecast-zum-community-camp-berlin-2009-ccb09/"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de/foto/schwarz-schwarzer-hintergrund-596818/"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pixabay.com/de/%C3%A4gypten-sphinx-%C3%A4gypter-gizeh-479/" TargetMode="External"/><Relationship Id="rId7" Type="http://schemas.openxmlformats.org/officeDocument/2006/relationships/hyperlink" Target="https://lt.wikipedia.org/wiki/Vaizdas:Abu_Simbel_Egypt_1.jpg"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hyperlink" Target="https://creativecommons.org/licenses/by-nc-sa/3.0/" TargetMode="External"/><Relationship Id="rId5" Type="http://schemas.openxmlformats.org/officeDocument/2006/relationships/hyperlink" Target="https://pixabay.com/de/%C3%A4gypten-flagge-nationalen-26909/" TargetMode="External"/><Relationship Id="rId10" Type="http://schemas.openxmlformats.org/officeDocument/2006/relationships/hyperlink" Target="https://creativecommons.org/licenses/by-sa/3.0/" TargetMode="External"/><Relationship Id="rId4" Type="http://schemas.openxmlformats.org/officeDocument/2006/relationships/image" Target="../media/image5.png"/><Relationship Id="rId9" Type="http://schemas.openxmlformats.org/officeDocument/2006/relationships/hyperlink" Target="https://www.iha.com.de/ferienwohnungen-haus-agypten/2MJ/"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www.bpb.de/internationales/afrika/arabischer-fruehling/52392/aegypten" TargetMode="External"/><Relationship Id="rId7" Type="http://schemas.openxmlformats.org/officeDocument/2006/relationships/hyperlink" Target="http://ichnunwieder.blogspot.com/2013/08/update-agypten.html"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de.wiktionary.org/wiki/%C3%84gypten" TargetMode="External"/><Relationship Id="rId4" Type="http://schemas.openxmlformats.org/officeDocument/2006/relationships/image" Target="../media/image9.png"/><Relationship Id="rId9"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Marokko_W%C3%BCste_02.JPG"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hyperlink" Target="http://en.wikipedia.org/wiki/File:Tutankhamun-mask-retouched.jpg" TargetMode="External"/><Relationship Id="rId7" Type="http://schemas.openxmlformats.org/officeDocument/2006/relationships/hyperlink" Target="https://en.wikipedia.org/wiki/Ramesses_II" TargetMode="Externa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hyperlink" Target="https://creativecommons.org/licenses/by-nc-sa/3.0/" TargetMode="External"/><Relationship Id="rId5" Type="http://schemas.openxmlformats.org/officeDocument/2006/relationships/hyperlink" Target="https://de.wikipedia.org/wiki/Echnaton" TargetMode="External"/><Relationship Id="rId10" Type="http://schemas.openxmlformats.org/officeDocument/2006/relationships/hyperlink" Target="https://creativecommons.org/licenses/by-sa/3.0/" TargetMode="External"/><Relationship Id="rId4" Type="http://schemas.openxmlformats.org/officeDocument/2006/relationships/image" Target="../media/image12.jpg"/><Relationship Id="rId9" Type="http://schemas.openxmlformats.org/officeDocument/2006/relationships/hyperlink" Target="http://www.thaigoodview.com/node/89133"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hyperlink" Target="https://edtrayes.com/2011/03/upper-egyptian-gallery-penn-museum-philadelphia-pennsylvania-usa/dsc_9818-darker-exposure-king-ramses-ii-reign-1279-1213-bce-upper-egyptian-gallery-penn-museum-philadelphia-pennsylvania-usa/" TargetMode="External"/><Relationship Id="rId7" Type="http://schemas.openxmlformats.org/officeDocument/2006/relationships/hyperlink" Target="https://fr.wikipedia.org/wiki/Rams%C3%A8s_II"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hyperlink" Target="http://artetorreherberos.blogspot.com.es/2011/10/ramses-ii-el-gran-constructor-de-egipto.html?m=0" TargetMode="External"/><Relationship Id="rId4" Type="http://schemas.openxmlformats.org/officeDocument/2006/relationships/image" Target="../media/image16.bmp"/><Relationship Id="rId9"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paul-barford.blogspot.com/2013/01/will-mock-up-of-tutankhamuns-tomb-pull.html" TargetMode="External"/><Relationship Id="rId7" Type="http://schemas.openxmlformats.org/officeDocument/2006/relationships/hyperlink" Target="http://www.publicdomainpictures.net/view-image.php?image=113983&amp;picture=cover-of-tutankhamun-coffinette" TargetMode="Externa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hyperlink" Target="http://en.wikipedia.org/wiki/File:Tutankhamun-mask-retouched.jpg" TargetMode="External"/><Relationship Id="rId4" Type="http://schemas.openxmlformats.org/officeDocument/2006/relationships/image" Target="../media/image11.jpg"/><Relationship Id="rId9" Type="http://schemas.openxmlformats.org/officeDocument/2006/relationships/hyperlink" Target="https://creativecommons.org/licenses/by-nd/3.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hyperlink" Target="https://creativecommons.org/licenses/by/3.0/" TargetMode="External"/><Relationship Id="rId3" Type="http://schemas.openxmlformats.org/officeDocument/2006/relationships/hyperlink" Target="https://commons.wikimedia.org/wiki/File:Cleopatra_VII,_dalla_via_appia_tra_ariccia_e_genzano,_40-30_ac_ca._02.JPG" TargetMode="External"/><Relationship Id="rId7" Type="http://schemas.openxmlformats.org/officeDocument/2006/relationships/hyperlink" Target="http://paling-unik-s.blogspot.com/2013/06/ungkap-misteri-cleopatra-bukanlah.html" TargetMode="External"/><Relationship Id="rId12" Type="http://schemas.openxmlformats.org/officeDocument/2006/relationships/hyperlink" Target="https://creativecommons.org/licenses/by-sa/3.0/"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terraeantiqvae.com/photo/2043782:Photo:14735/next?context=user" TargetMode="External"/><Relationship Id="rId5" Type="http://schemas.openxmlformats.org/officeDocument/2006/relationships/hyperlink" Target="https://nl.wikipedia.org/wiki/Bestand:Edfu_cartouche_Cleopatra_2.JPG" TargetMode="External"/><Relationship Id="rId15" Type="http://schemas.openxmlformats.org/officeDocument/2006/relationships/hyperlink" Target="https://creativecommons.org/licenses/by-nc/3.0/" TargetMode="External"/><Relationship Id="rId10" Type="http://schemas.openxmlformats.org/officeDocument/2006/relationships/image" Target="../media/image24.jpg"/><Relationship Id="rId4" Type="http://schemas.openxmlformats.org/officeDocument/2006/relationships/image" Target="../media/image21.JPG"/><Relationship Id="rId9" Type="http://schemas.openxmlformats.org/officeDocument/2006/relationships/hyperlink" Target="http://la-ultima-etapa.blogspot.com/2016/07/personajes-del-antiguo-egipto-cleopatra.html" TargetMode="External"/><Relationship Id="rId1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kplx.de/page/8/" TargetMode="External"/><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7BAB3-4832-453C-A379-6680FFD3C168}"/>
              </a:ext>
            </a:extLst>
          </p:cNvPr>
          <p:cNvSpPr>
            <a:spLocks noGrp="1"/>
          </p:cNvSpPr>
          <p:nvPr>
            <p:ph type="ctrTitle"/>
          </p:nvPr>
        </p:nvSpPr>
        <p:spPr>
          <a:xfrm>
            <a:off x="4654295" y="4522156"/>
            <a:ext cx="5609222" cy="1363215"/>
          </a:xfrm>
        </p:spPr>
        <p:txBody>
          <a:bodyPr anchor="t">
            <a:normAutofit/>
          </a:bodyPr>
          <a:lstStyle/>
          <a:p>
            <a:pPr algn="l"/>
            <a:r>
              <a:rPr lang="de-CH" sz="4800" dirty="0">
                <a:solidFill>
                  <a:srgbClr val="FFFF00"/>
                </a:solidFill>
              </a:rPr>
              <a:t>Das alte Ägypten</a:t>
            </a:r>
            <a:br>
              <a:rPr lang="de-CH" sz="4800" dirty="0">
                <a:solidFill>
                  <a:srgbClr val="FFFF00"/>
                </a:solidFill>
              </a:rPr>
            </a:br>
            <a:r>
              <a:rPr lang="de-CH" sz="2200" dirty="0">
                <a:solidFill>
                  <a:srgbClr val="FFFF00"/>
                </a:solidFill>
              </a:rPr>
              <a:t>Der erste Teil</a:t>
            </a:r>
          </a:p>
        </p:txBody>
      </p:sp>
      <p:sp>
        <p:nvSpPr>
          <p:cNvPr id="3" name="Untertitel 2">
            <a:extLst>
              <a:ext uri="{FF2B5EF4-FFF2-40B4-BE49-F238E27FC236}">
                <a16:creationId xmlns:a16="http://schemas.microsoft.com/office/drawing/2014/main" id="{C08CB92F-8C5E-41DE-9860-B9AD3220CB16}"/>
              </a:ext>
            </a:extLst>
          </p:cNvPr>
          <p:cNvSpPr>
            <a:spLocks noGrp="1"/>
          </p:cNvSpPr>
          <p:nvPr>
            <p:ph type="subTitle" idx="1"/>
          </p:nvPr>
        </p:nvSpPr>
        <p:spPr>
          <a:xfrm>
            <a:off x="4654296" y="3780825"/>
            <a:ext cx="5609219" cy="741331"/>
          </a:xfrm>
        </p:spPr>
        <p:txBody>
          <a:bodyPr anchor="b">
            <a:normAutofit/>
          </a:bodyPr>
          <a:lstStyle/>
          <a:p>
            <a:pPr algn="l"/>
            <a:r>
              <a:rPr lang="de-CH" sz="1900" dirty="0">
                <a:solidFill>
                  <a:srgbClr val="FFFF00"/>
                </a:solidFill>
              </a:rPr>
              <a:t>Das Land der Pharaonen </a:t>
            </a:r>
          </a:p>
          <a:p>
            <a:pPr algn="l"/>
            <a:r>
              <a:rPr lang="de-CH" sz="1900" dirty="0">
                <a:solidFill>
                  <a:srgbClr val="FFFF00"/>
                </a:solidFill>
              </a:rPr>
              <a:t>und Pyramiden</a:t>
            </a:r>
          </a:p>
        </p:txBody>
      </p:sp>
      <p:sp>
        <p:nvSpPr>
          <p:cNvPr id="28" name="Freeform: Shape 27">
            <a:extLst>
              <a:ext uri="{FF2B5EF4-FFF2-40B4-BE49-F238E27FC236}">
                <a16:creationId xmlns:a16="http://schemas.microsoft.com/office/drawing/2014/main" id="{83FA766D-3260-4E0A-9E7F-A2C93DFF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8"/>
            <a:ext cx="4100079" cy="6194580"/>
          </a:xfrm>
          <a:custGeom>
            <a:avLst/>
            <a:gdLst>
              <a:gd name="connsiteX0" fmla="*/ 1002789 w 4100079"/>
              <a:gd name="connsiteY0" fmla="*/ 0 h 6194580"/>
              <a:gd name="connsiteX1" fmla="*/ 4100079 w 4100079"/>
              <a:gd name="connsiteY1" fmla="*/ 3097290 h 6194580"/>
              <a:gd name="connsiteX2" fmla="*/ 1002789 w 4100079"/>
              <a:gd name="connsiteY2" fmla="*/ 6194580 h 6194580"/>
              <a:gd name="connsiteX3" fmla="*/ 81750 w 4100079"/>
              <a:gd name="connsiteY3" fmla="*/ 6055332 h 6194580"/>
              <a:gd name="connsiteX4" fmla="*/ 0 w 4100079"/>
              <a:gd name="connsiteY4" fmla="*/ 6025411 h 6194580"/>
              <a:gd name="connsiteX5" fmla="*/ 0 w 4100079"/>
              <a:gd name="connsiteY5" fmla="*/ 169169 h 6194580"/>
              <a:gd name="connsiteX6" fmla="*/ 81750 w 4100079"/>
              <a:gd name="connsiteY6" fmla="*/ 139248 h 6194580"/>
              <a:gd name="connsiteX7" fmla="*/ 1002789 w 4100079"/>
              <a:gd name="connsiteY7" fmla="*/ 0 h 619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079" h="6194580">
                <a:moveTo>
                  <a:pt x="1002789" y="0"/>
                </a:moveTo>
                <a:cubicBezTo>
                  <a:pt x="2713375" y="0"/>
                  <a:pt x="4100079" y="1386704"/>
                  <a:pt x="4100079" y="3097290"/>
                </a:cubicBezTo>
                <a:cubicBezTo>
                  <a:pt x="4100079" y="4807876"/>
                  <a:pt x="2713375" y="6194580"/>
                  <a:pt x="1002789" y="6194580"/>
                </a:cubicBezTo>
                <a:cubicBezTo>
                  <a:pt x="682054" y="6194580"/>
                  <a:pt x="372706" y="6145829"/>
                  <a:pt x="81750" y="6055332"/>
                </a:cubicBezTo>
                <a:lnTo>
                  <a:pt x="0" y="6025411"/>
                </a:lnTo>
                <a:lnTo>
                  <a:pt x="0" y="169169"/>
                </a:lnTo>
                <a:lnTo>
                  <a:pt x="81750" y="139248"/>
                </a:lnTo>
                <a:cubicBezTo>
                  <a:pt x="372706" y="48751"/>
                  <a:pt x="682054" y="0"/>
                  <a:pt x="100278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3C55BF83-7D7F-46FA-823D-FF0EB765401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74" r="8042"/>
          <a:stretch/>
        </p:blipFill>
        <p:spPr>
          <a:xfrm>
            <a:off x="20" y="413156"/>
            <a:ext cx="3933420" cy="5861304"/>
          </a:xfrm>
          <a:custGeom>
            <a:avLst/>
            <a:gdLst>
              <a:gd name="connsiteX0" fmla="*/ 1002788 w 3933440"/>
              <a:gd name="connsiteY0" fmla="*/ 0 h 5861304"/>
              <a:gd name="connsiteX1" fmla="*/ 3933440 w 3933440"/>
              <a:gd name="connsiteY1" fmla="*/ 2930652 h 5861304"/>
              <a:gd name="connsiteX2" fmla="*/ 1002788 w 3933440"/>
              <a:gd name="connsiteY2" fmla="*/ 5861304 h 5861304"/>
              <a:gd name="connsiteX3" fmla="*/ 131302 w 3933440"/>
              <a:gd name="connsiteY3" fmla="*/ 5729548 h 5861304"/>
              <a:gd name="connsiteX4" fmla="*/ 0 w 3933440"/>
              <a:gd name="connsiteY4" fmla="*/ 5681491 h 5861304"/>
              <a:gd name="connsiteX5" fmla="*/ 0 w 3933440"/>
              <a:gd name="connsiteY5" fmla="*/ 179814 h 5861304"/>
              <a:gd name="connsiteX6" fmla="*/ 131302 w 3933440"/>
              <a:gd name="connsiteY6" fmla="*/ 131756 h 5861304"/>
              <a:gd name="connsiteX7" fmla="*/ 1002788 w 3933440"/>
              <a:gd name="connsiteY7" fmla="*/ 0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440" h="5861304">
                <a:moveTo>
                  <a:pt x="1002788" y="0"/>
                </a:moveTo>
                <a:cubicBezTo>
                  <a:pt x="2621342" y="0"/>
                  <a:pt x="3933440" y="1312098"/>
                  <a:pt x="3933440" y="2930652"/>
                </a:cubicBezTo>
                <a:cubicBezTo>
                  <a:pt x="3933440" y="4549206"/>
                  <a:pt x="2621342" y="5861304"/>
                  <a:pt x="1002788" y="5861304"/>
                </a:cubicBezTo>
                <a:cubicBezTo>
                  <a:pt x="699309" y="5861304"/>
                  <a:pt x="406604" y="5815176"/>
                  <a:pt x="131302" y="5729548"/>
                </a:cubicBezTo>
                <a:lnTo>
                  <a:pt x="0" y="5681491"/>
                </a:lnTo>
                <a:lnTo>
                  <a:pt x="0" y="179814"/>
                </a:lnTo>
                <a:lnTo>
                  <a:pt x="131302" y="131756"/>
                </a:lnTo>
                <a:cubicBezTo>
                  <a:pt x="406604" y="46129"/>
                  <a:pt x="699309" y="0"/>
                  <a:pt x="1002788" y="0"/>
                </a:cubicBezTo>
                <a:close/>
              </a:path>
            </a:pathLst>
          </a:custGeom>
        </p:spPr>
      </p:pic>
      <p:sp>
        <p:nvSpPr>
          <p:cNvPr id="30" name="Freeform: Shape 29">
            <a:extLst>
              <a:ext uri="{FF2B5EF4-FFF2-40B4-BE49-F238E27FC236}">
                <a16:creationId xmlns:a16="http://schemas.microsoft.com/office/drawing/2014/main" id="{CB435A06-5FFD-4CF8-BE06-3796EC420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543" y="0"/>
            <a:ext cx="3566160" cy="3159748"/>
          </a:xfrm>
          <a:custGeom>
            <a:avLst/>
            <a:gdLst>
              <a:gd name="connsiteX0" fmla="*/ 649888 w 3566160"/>
              <a:gd name="connsiteY0" fmla="*/ 0 h 3159748"/>
              <a:gd name="connsiteX1" fmla="*/ 2916273 w 3566160"/>
              <a:gd name="connsiteY1" fmla="*/ 0 h 3159748"/>
              <a:gd name="connsiteX2" fmla="*/ 2917285 w 3566160"/>
              <a:gd name="connsiteY2" fmla="*/ 757 h 3159748"/>
              <a:gd name="connsiteX3" fmla="*/ 3566160 w 3566160"/>
              <a:gd name="connsiteY3" fmla="*/ 1376668 h 3159748"/>
              <a:gd name="connsiteX4" fmla="*/ 1783080 w 3566160"/>
              <a:gd name="connsiteY4" fmla="*/ 3159748 h 3159748"/>
              <a:gd name="connsiteX5" fmla="*/ 0 w 3566160"/>
              <a:gd name="connsiteY5" fmla="*/ 1376668 h 3159748"/>
              <a:gd name="connsiteX6" fmla="*/ 648876 w 3566160"/>
              <a:gd name="connsiteY6" fmla="*/ 757 h 31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6160" h="3159748">
                <a:moveTo>
                  <a:pt x="649888" y="0"/>
                </a:moveTo>
                <a:lnTo>
                  <a:pt x="2916273" y="0"/>
                </a:lnTo>
                <a:lnTo>
                  <a:pt x="2917285" y="757"/>
                </a:lnTo>
                <a:cubicBezTo>
                  <a:pt x="3313569" y="327800"/>
                  <a:pt x="3566160" y="822736"/>
                  <a:pt x="3566160" y="1376668"/>
                </a:cubicBezTo>
                <a:cubicBezTo>
                  <a:pt x="3566160" y="2361436"/>
                  <a:pt x="2767848" y="3159748"/>
                  <a:pt x="1783080" y="3159748"/>
                </a:cubicBezTo>
                <a:cubicBezTo>
                  <a:pt x="798312" y="3159748"/>
                  <a:pt x="0" y="2361436"/>
                  <a:pt x="0" y="1376668"/>
                </a:cubicBezTo>
                <a:cubicBezTo>
                  <a:pt x="0" y="822736"/>
                  <a:pt x="252591" y="327800"/>
                  <a:pt x="648876" y="7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A174D47F-1019-4457-9D3A-C4063D14F05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2203" r="15659" b="2"/>
          <a:stretch/>
        </p:blipFill>
        <p:spPr>
          <a:xfrm>
            <a:off x="4518135" y="0"/>
            <a:ext cx="3236976" cy="2995146"/>
          </a:xfrm>
          <a:custGeom>
            <a:avLst/>
            <a:gdLst>
              <a:gd name="connsiteX0" fmla="*/ 770517 w 3236976"/>
              <a:gd name="connsiteY0" fmla="*/ 0 h 2995156"/>
              <a:gd name="connsiteX1" fmla="*/ 2466460 w 3236976"/>
              <a:gd name="connsiteY1" fmla="*/ 0 h 2995156"/>
              <a:gd name="connsiteX2" fmla="*/ 2523400 w 3236976"/>
              <a:gd name="connsiteY2" fmla="*/ 34592 h 2995156"/>
              <a:gd name="connsiteX3" fmla="*/ 3236976 w 3236976"/>
              <a:gd name="connsiteY3" fmla="*/ 1376668 h 2995156"/>
              <a:gd name="connsiteX4" fmla="*/ 1618488 w 3236976"/>
              <a:gd name="connsiteY4" fmla="*/ 2995156 h 2995156"/>
              <a:gd name="connsiteX5" fmla="*/ 0 w 3236976"/>
              <a:gd name="connsiteY5" fmla="*/ 1376668 h 2995156"/>
              <a:gd name="connsiteX6" fmla="*/ 713576 w 3236976"/>
              <a:gd name="connsiteY6" fmla="*/ 34592 h 299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976" h="2995156">
                <a:moveTo>
                  <a:pt x="770517" y="0"/>
                </a:moveTo>
                <a:lnTo>
                  <a:pt x="2466460" y="0"/>
                </a:lnTo>
                <a:lnTo>
                  <a:pt x="2523400" y="34592"/>
                </a:lnTo>
                <a:cubicBezTo>
                  <a:pt x="2953921" y="325446"/>
                  <a:pt x="3236976" y="818002"/>
                  <a:pt x="3236976" y="1376668"/>
                </a:cubicBezTo>
                <a:cubicBezTo>
                  <a:pt x="3236976" y="2270534"/>
                  <a:pt x="2512354" y="2995156"/>
                  <a:pt x="1618488" y="2995156"/>
                </a:cubicBezTo>
                <a:cubicBezTo>
                  <a:pt x="724622" y="2995156"/>
                  <a:pt x="0" y="2270534"/>
                  <a:pt x="0" y="1376668"/>
                </a:cubicBezTo>
                <a:cubicBezTo>
                  <a:pt x="0" y="818002"/>
                  <a:pt x="283056" y="325446"/>
                  <a:pt x="713576" y="34592"/>
                </a:cubicBezTo>
                <a:close/>
              </a:path>
            </a:pathLst>
          </a:custGeom>
        </p:spPr>
      </p:pic>
      <p:sp>
        <p:nvSpPr>
          <p:cNvPr id="32" name="Freeform: Shape 31">
            <a:extLst>
              <a:ext uri="{FF2B5EF4-FFF2-40B4-BE49-F238E27FC236}">
                <a16:creationId xmlns:a16="http://schemas.microsoft.com/office/drawing/2014/main" id="{5E10DA6E-C3FF-4539-BF84-4775BB7E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4396" y="2042"/>
            <a:ext cx="3387604" cy="4183848"/>
          </a:xfrm>
          <a:custGeom>
            <a:avLst/>
            <a:gdLst>
              <a:gd name="connsiteX0" fmla="*/ 420128 w 3387604"/>
              <a:gd name="connsiteY0" fmla="*/ 0 h 4183848"/>
              <a:gd name="connsiteX1" fmla="*/ 3387604 w 3387604"/>
              <a:gd name="connsiteY1" fmla="*/ 0 h 4183848"/>
              <a:gd name="connsiteX2" fmla="*/ 3387604 w 3387604"/>
              <a:gd name="connsiteY2" fmla="*/ 4101530 h 4183848"/>
              <a:gd name="connsiteX3" fmla="*/ 3283372 w 3387604"/>
              <a:gd name="connsiteY3" fmla="*/ 4128330 h 4183848"/>
              <a:gd name="connsiteX4" fmla="*/ 2732648 w 3387604"/>
              <a:gd name="connsiteY4" fmla="*/ 4183848 h 4183848"/>
              <a:gd name="connsiteX5" fmla="*/ 0 w 3387604"/>
              <a:gd name="connsiteY5" fmla="*/ 1451200 h 4183848"/>
              <a:gd name="connsiteX6" fmla="*/ 329816 w 3387604"/>
              <a:gd name="connsiteY6" fmla="*/ 148658 h 41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7604" h="4183848">
                <a:moveTo>
                  <a:pt x="420128" y="0"/>
                </a:moveTo>
                <a:lnTo>
                  <a:pt x="3387604" y="0"/>
                </a:lnTo>
                <a:lnTo>
                  <a:pt x="3387604" y="4101530"/>
                </a:lnTo>
                <a:lnTo>
                  <a:pt x="3283372" y="4128330"/>
                </a:lnTo>
                <a:cubicBezTo>
                  <a:pt x="3105483" y="4164732"/>
                  <a:pt x="2921298" y="4183848"/>
                  <a:pt x="2732648" y="4183848"/>
                </a:cubicBezTo>
                <a:cubicBezTo>
                  <a:pt x="1223448" y="4183848"/>
                  <a:pt x="0" y="2960400"/>
                  <a:pt x="0" y="1451200"/>
                </a:cubicBezTo>
                <a:cubicBezTo>
                  <a:pt x="0" y="979575"/>
                  <a:pt x="119477" y="535856"/>
                  <a:pt x="329816" y="14865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fik 11">
            <a:extLst>
              <a:ext uri="{FF2B5EF4-FFF2-40B4-BE49-F238E27FC236}">
                <a16:creationId xmlns:a16="http://schemas.microsoft.com/office/drawing/2014/main" id="{DD27CACE-ECC8-499F-8243-CE706EBDF1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1458" r="27242" b="1"/>
          <a:stretch/>
        </p:blipFill>
        <p:spPr>
          <a:xfrm>
            <a:off x="8967592" y="2042"/>
            <a:ext cx="3224421" cy="4020664"/>
          </a:xfrm>
          <a:custGeom>
            <a:avLst/>
            <a:gdLst>
              <a:gd name="connsiteX0" fmla="*/ 449733 w 3224421"/>
              <a:gd name="connsiteY0" fmla="*/ 0 h 4020664"/>
              <a:gd name="connsiteX1" fmla="*/ 3224421 w 3224421"/>
              <a:gd name="connsiteY1" fmla="*/ 0 h 4020664"/>
              <a:gd name="connsiteX2" fmla="*/ 3224421 w 3224421"/>
              <a:gd name="connsiteY2" fmla="*/ 3933205 h 4020664"/>
              <a:gd name="connsiteX3" fmla="*/ 3087301 w 3224421"/>
              <a:gd name="connsiteY3" fmla="*/ 3968462 h 4020664"/>
              <a:gd name="connsiteX4" fmla="*/ 2569464 w 3224421"/>
              <a:gd name="connsiteY4" fmla="*/ 4020664 h 4020664"/>
              <a:gd name="connsiteX5" fmla="*/ 0 w 3224421"/>
              <a:gd name="connsiteY5" fmla="*/ 1451200 h 4020664"/>
              <a:gd name="connsiteX6" fmla="*/ 438824 w 3224421"/>
              <a:gd name="connsiteY6" fmla="*/ 14588 h 402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421" h="4020664">
                <a:moveTo>
                  <a:pt x="449733" y="0"/>
                </a:moveTo>
                <a:lnTo>
                  <a:pt x="3224421" y="0"/>
                </a:lnTo>
                <a:lnTo>
                  <a:pt x="3224421" y="3933205"/>
                </a:lnTo>
                <a:lnTo>
                  <a:pt x="3087301" y="3968462"/>
                </a:lnTo>
                <a:cubicBezTo>
                  <a:pt x="2920035" y="4002689"/>
                  <a:pt x="2746849" y="4020664"/>
                  <a:pt x="2569464" y="4020664"/>
                </a:cubicBezTo>
                <a:cubicBezTo>
                  <a:pt x="1150388" y="4020664"/>
                  <a:pt x="0" y="2870276"/>
                  <a:pt x="0" y="1451200"/>
                </a:cubicBezTo>
                <a:cubicBezTo>
                  <a:pt x="0" y="919047"/>
                  <a:pt x="161773" y="424677"/>
                  <a:pt x="438824" y="14588"/>
                </a:cubicBezTo>
                <a:close/>
              </a:path>
            </a:pathLst>
          </a:custGeom>
        </p:spPr>
      </p:pic>
      <p:sp>
        <p:nvSpPr>
          <p:cNvPr id="6" name="Textfeld 5">
            <a:extLst>
              <a:ext uri="{FF2B5EF4-FFF2-40B4-BE49-F238E27FC236}">
                <a16:creationId xmlns:a16="http://schemas.microsoft.com/office/drawing/2014/main" id="{4257B049-38F7-43DF-BED5-640AF6B708FF}"/>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5" tooltip="https://commons.wikimedia.org/wiki/File:Pyramide_khephren.jpg">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
        <p:nvSpPr>
          <p:cNvPr id="9" name="Textfeld 8">
            <a:extLst>
              <a:ext uri="{FF2B5EF4-FFF2-40B4-BE49-F238E27FC236}">
                <a16:creationId xmlns:a16="http://schemas.microsoft.com/office/drawing/2014/main" id="{159E953A-D5E3-45DA-B90B-9E10473C4056}"/>
              </a:ext>
            </a:extLst>
          </p:cNvPr>
          <p:cNvSpPr txBox="1"/>
          <p:nvPr/>
        </p:nvSpPr>
        <p:spPr>
          <a:xfrm>
            <a:off x="6888749" y="6870700"/>
            <a:ext cx="2645276"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3" tooltip="https://de.wikipedia.org/wiki/Altes_%C3%84gypten">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
        <p:nvSpPr>
          <p:cNvPr id="14" name="Textfeld 13">
            <a:extLst>
              <a:ext uri="{FF2B5EF4-FFF2-40B4-BE49-F238E27FC236}">
                <a16:creationId xmlns:a16="http://schemas.microsoft.com/office/drawing/2014/main" id="{181183C6-D214-4F29-8639-512B92380549}"/>
              </a:ext>
            </a:extLst>
          </p:cNvPr>
          <p:cNvSpPr txBox="1"/>
          <p:nvPr/>
        </p:nvSpPr>
        <p:spPr>
          <a:xfrm>
            <a:off x="4230774" y="6870700"/>
            <a:ext cx="2645275" cy="200055"/>
          </a:xfrm>
          <a:prstGeom prst="rect">
            <a:avLst/>
          </a:prstGeom>
          <a:solidFill>
            <a:srgbClr val="000000"/>
          </a:solidFill>
        </p:spPr>
        <p:txBody>
          <a:bodyPr wrap="none" rtlCol="0">
            <a:spAutoFit/>
          </a:bodyPr>
          <a:lstStyle/>
          <a:p>
            <a:pPr algn="r">
              <a:spcAft>
                <a:spcPts val="600"/>
              </a:spcAft>
            </a:pPr>
            <a:r>
              <a:rPr lang="de-CH" sz="700" dirty="0">
                <a:solidFill>
                  <a:srgbClr val="FFFFFF"/>
                </a:solidFill>
              </a:rPr>
              <a:t>"</a:t>
            </a:r>
            <a:r>
              <a:rPr lang="de-CH" sz="700" dirty="0">
                <a:solidFill>
                  <a:srgbClr val="FFFFFF"/>
                </a:solidFill>
                <a:hlinkClick r:id="rId7" tooltip="https://de.wikipedia.org/wiki/%C3%84gyptisches_Totenbuch">
                  <a:extLst>
                    <a:ext uri="{A12FA001-AC4F-418D-AE19-62706E023703}">
                      <ahyp:hlinkClr xmlns:ahyp="http://schemas.microsoft.com/office/drawing/2018/hyperlinkcolor" val="tx"/>
                    </a:ext>
                  </a:extLst>
                </a:hlinkClick>
              </a:rPr>
              <a:t>Dieses Foto</a:t>
            </a:r>
            <a:r>
              <a:rPr lang="de-CH" sz="700" dirty="0">
                <a:solidFill>
                  <a:srgbClr val="FFFFFF"/>
                </a:solidFill>
              </a:rPr>
              <a:t>" von Unbekannter Autor ist lizenziert gemäß </a:t>
            </a:r>
            <a:r>
              <a:rPr lang="de-CH" sz="700" dirty="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dirty="0">
              <a:solidFill>
                <a:srgbClr val="FFFFFF"/>
              </a:solidFill>
            </a:endParaRPr>
          </a:p>
        </p:txBody>
      </p:sp>
    </p:spTree>
    <p:extLst>
      <p:ext uri="{BB962C8B-B14F-4D97-AF65-F5344CB8AC3E}">
        <p14:creationId xmlns:p14="http://schemas.microsoft.com/office/powerpoint/2010/main" val="3438019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3A06367-0090-41D8-8A2F-A452367C89E9}"/>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u="sng" kern="1200" dirty="0" err="1">
                <a:solidFill>
                  <a:srgbClr val="FFFF00"/>
                </a:solidFill>
                <a:latin typeface="+mj-lt"/>
                <a:ea typeface="+mj-ea"/>
                <a:cs typeface="+mj-cs"/>
              </a:rPr>
              <a:t>Danke</a:t>
            </a:r>
            <a:r>
              <a:rPr lang="en-US" sz="6000" u="sng" kern="1200" dirty="0">
                <a:solidFill>
                  <a:srgbClr val="FFFF00"/>
                </a:solidFill>
                <a:latin typeface="+mj-lt"/>
                <a:ea typeface="+mj-ea"/>
                <a:cs typeface="+mj-cs"/>
              </a:rPr>
              <a:t> </a:t>
            </a:r>
            <a:r>
              <a:rPr lang="en-US" sz="6000" u="sng" kern="1200" dirty="0" err="1">
                <a:solidFill>
                  <a:srgbClr val="FFFF00"/>
                </a:solidFill>
                <a:latin typeface="+mj-lt"/>
                <a:ea typeface="+mj-ea"/>
                <a:cs typeface="+mj-cs"/>
              </a:rPr>
              <a:t>fürs</a:t>
            </a:r>
            <a:r>
              <a:rPr lang="en-US" sz="6000" u="sng" kern="1200" dirty="0">
                <a:solidFill>
                  <a:srgbClr val="FFFF00"/>
                </a:solidFill>
                <a:latin typeface="+mj-lt"/>
                <a:ea typeface="+mj-ea"/>
                <a:cs typeface="+mj-cs"/>
              </a:rPr>
              <a:t> </a:t>
            </a:r>
            <a:r>
              <a:rPr lang="en-US" sz="6000" u="sng" kern="1200" dirty="0" err="1">
                <a:solidFill>
                  <a:srgbClr val="FFFF00"/>
                </a:solidFill>
                <a:latin typeface="+mj-lt"/>
                <a:ea typeface="+mj-ea"/>
                <a:cs typeface="+mj-cs"/>
              </a:rPr>
              <a:t>zuhören</a:t>
            </a:r>
            <a:r>
              <a:rPr lang="en-US" sz="6000" u="sng" kern="1200" dirty="0">
                <a:solidFill>
                  <a:srgbClr val="FFFF00"/>
                </a:solidFill>
                <a:latin typeface="+mj-lt"/>
                <a:ea typeface="+mj-ea"/>
                <a:cs typeface="+mj-cs"/>
              </a:rPr>
              <a:t>! </a:t>
            </a:r>
          </a:p>
        </p:txBody>
      </p:sp>
      <p:sp>
        <p:nvSpPr>
          <p:cNvPr id="3" name="Inhaltsplatzhalter 2">
            <a:extLst>
              <a:ext uri="{FF2B5EF4-FFF2-40B4-BE49-F238E27FC236}">
                <a16:creationId xmlns:a16="http://schemas.microsoft.com/office/drawing/2014/main" id="{A3546985-E346-4A47-AD6B-BB638AE37EAD}"/>
              </a:ext>
            </a:extLst>
          </p:cNvPr>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r>
              <a:rPr lang="en-US" sz="2000" kern="1200" dirty="0">
                <a:solidFill>
                  <a:srgbClr val="FFFF00"/>
                </a:solidFill>
                <a:latin typeface="+mn-lt"/>
                <a:ea typeface="+mn-ea"/>
                <a:cs typeface="+mn-cs"/>
              </a:rPr>
              <a:t>Ich </a:t>
            </a:r>
            <a:r>
              <a:rPr lang="en-US" sz="2000" kern="1200" dirty="0" err="1">
                <a:solidFill>
                  <a:srgbClr val="FFFF00"/>
                </a:solidFill>
                <a:latin typeface="+mn-lt"/>
                <a:ea typeface="+mn-ea"/>
                <a:cs typeface="+mn-cs"/>
              </a:rPr>
              <a:t>hoffe</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ihr</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habt</a:t>
            </a:r>
            <a:r>
              <a:rPr lang="en-US" sz="2000" kern="1200" dirty="0">
                <a:solidFill>
                  <a:srgbClr val="FFFF00"/>
                </a:solidFill>
                <a:latin typeface="+mn-lt"/>
                <a:ea typeface="+mn-ea"/>
                <a:cs typeface="+mn-cs"/>
              </a:rPr>
              <a:t> was </a:t>
            </a:r>
            <a:r>
              <a:rPr lang="en-US" sz="2000" kern="1200" dirty="0" err="1">
                <a:solidFill>
                  <a:srgbClr val="FFFF00"/>
                </a:solidFill>
                <a:latin typeface="+mn-lt"/>
                <a:ea typeface="+mn-ea"/>
                <a:cs typeface="+mn-cs"/>
              </a:rPr>
              <a:t>gelernt</a:t>
            </a:r>
            <a:r>
              <a:rPr lang="en-US" sz="2000" kern="1200" dirty="0">
                <a:solidFill>
                  <a:srgbClr val="FFFF00"/>
                </a:solidFill>
                <a:latin typeface="+mn-lt"/>
                <a:ea typeface="+mn-ea"/>
                <a:cs typeface="+mn-cs"/>
              </a:rPr>
              <a:t>. </a:t>
            </a:r>
            <a:r>
              <a:rPr lang="en-US" sz="2000" kern="1200" dirty="0">
                <a:solidFill>
                  <a:srgbClr val="FFFF00"/>
                </a:solidFill>
                <a:latin typeface="+mn-lt"/>
                <a:ea typeface="+mn-ea"/>
                <a:cs typeface="+mn-cs"/>
                <a:sym typeface="Wingdings" panose="05000000000000000000" pitchFamily="2" charset="2"/>
              </a:rPr>
              <a:t></a:t>
            </a:r>
            <a:endParaRPr lang="en-US" sz="2000" kern="1200" dirty="0">
              <a:solidFill>
                <a:srgbClr val="FFFF00"/>
              </a:solidFill>
              <a:latin typeface="+mn-lt"/>
              <a:ea typeface="+mn-ea"/>
              <a:cs typeface="+mn-cs"/>
            </a:endParaRPr>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05C458B7-B97E-4623-A716-3308DB0727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9382" y="720993"/>
            <a:ext cx="4047843" cy="4047843"/>
          </a:xfrm>
          <a:prstGeom prst="rect">
            <a:avLst/>
          </a:prstGeom>
        </p:spPr>
      </p:pic>
      <p:sp>
        <p:nvSpPr>
          <p:cNvPr id="6" name="Textfeld 5">
            <a:extLst>
              <a:ext uri="{FF2B5EF4-FFF2-40B4-BE49-F238E27FC236}">
                <a16:creationId xmlns:a16="http://schemas.microsoft.com/office/drawing/2014/main" id="{0FFC44E8-CE74-43C9-AACA-0393B709A5CB}"/>
              </a:ext>
            </a:extLst>
          </p:cNvPr>
          <p:cNvSpPr txBox="1"/>
          <p:nvPr/>
        </p:nvSpPr>
        <p:spPr>
          <a:xfrm>
            <a:off x="9413675"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4" tooltip="http://rechtsanwalt-schwenke.de/communities-recht-slidecast-zum-community-camp-berlin-2009-ccb09/">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7" name="Textfeld 6">
            <a:extLst>
              <a:ext uri="{FF2B5EF4-FFF2-40B4-BE49-F238E27FC236}">
                <a16:creationId xmlns:a16="http://schemas.microsoft.com/office/drawing/2014/main" id="{60E1E6E7-686E-4E2F-AEF0-900B087F2DA9}"/>
              </a:ext>
            </a:extLst>
          </p:cNvPr>
          <p:cNvSpPr txBox="1"/>
          <p:nvPr/>
        </p:nvSpPr>
        <p:spPr>
          <a:xfrm>
            <a:off x="6875925" y="6870700"/>
            <a:ext cx="252505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vionabrennastellanews.blogspot.com/2016/01/lustige-spruche-danke-fur-die-einladung.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de-CH" sz="700">
              <a:solidFill>
                <a:srgbClr val="FFFFFF"/>
              </a:solidFill>
            </a:endParaRPr>
          </a:p>
        </p:txBody>
      </p:sp>
    </p:spTree>
    <p:extLst>
      <p:ext uri="{BB962C8B-B14F-4D97-AF65-F5344CB8AC3E}">
        <p14:creationId xmlns:p14="http://schemas.microsoft.com/office/powerpoint/2010/main" val="3508754319"/>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ABCF9424-6908-43C5-8C47-75E9BBB9D07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386" b="14614"/>
          <a:stretch/>
        </p:blipFill>
        <p:spPr>
          <a:xfrm>
            <a:off x="20" y="10"/>
            <a:ext cx="12191980" cy="6857990"/>
          </a:xfrm>
          <a:prstGeom prst="rect">
            <a:avLst/>
          </a:prstGeom>
        </p:spPr>
      </p:pic>
    </p:spTree>
    <p:extLst>
      <p:ext uri="{BB962C8B-B14F-4D97-AF65-F5344CB8AC3E}">
        <p14:creationId xmlns:p14="http://schemas.microsoft.com/office/powerpoint/2010/main" val="13050284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F2F86-C9CA-4C8F-B897-9E0C42C9BD13}"/>
              </a:ext>
            </a:extLst>
          </p:cNvPr>
          <p:cNvSpPr>
            <a:spLocks noGrp="1"/>
          </p:cNvSpPr>
          <p:nvPr>
            <p:ph type="title"/>
          </p:nvPr>
        </p:nvSpPr>
        <p:spPr>
          <a:xfrm>
            <a:off x="801098" y="-1343025"/>
            <a:ext cx="4624342" cy="4215007"/>
          </a:xfrm>
        </p:spPr>
        <p:txBody>
          <a:bodyPr>
            <a:normAutofit/>
          </a:bodyPr>
          <a:lstStyle/>
          <a:p>
            <a:r>
              <a:rPr lang="de-CH" u="sng" dirty="0" err="1">
                <a:solidFill>
                  <a:srgbClr val="FFFF00"/>
                </a:solidFill>
              </a:rPr>
              <a:t>Inhaltsverzeichniss</a:t>
            </a:r>
            <a:endParaRPr lang="de-CH" u="sng" dirty="0">
              <a:solidFill>
                <a:srgbClr val="FFFF00"/>
              </a:solidFill>
            </a:endParaRP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fik 9">
            <a:extLst>
              <a:ext uri="{FF2B5EF4-FFF2-40B4-BE49-F238E27FC236}">
                <a16:creationId xmlns:a16="http://schemas.microsoft.com/office/drawing/2014/main" id="{BE6C9C68-BAFF-4DFC-92F4-E9B7DFC821C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99" r="4" b="4"/>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Inhaltsplatzhalter 2">
            <a:extLst>
              <a:ext uri="{FF2B5EF4-FFF2-40B4-BE49-F238E27FC236}">
                <a16:creationId xmlns:a16="http://schemas.microsoft.com/office/drawing/2014/main" id="{D014FE17-C660-491F-847F-596A353D1241}"/>
              </a:ext>
            </a:extLst>
          </p:cNvPr>
          <p:cNvSpPr>
            <a:spLocks noGrp="1"/>
          </p:cNvSpPr>
          <p:nvPr>
            <p:ph idx="1"/>
          </p:nvPr>
        </p:nvSpPr>
        <p:spPr>
          <a:xfrm>
            <a:off x="805543" y="1343025"/>
            <a:ext cx="4558309" cy="4710641"/>
          </a:xfrm>
        </p:spPr>
        <p:txBody>
          <a:bodyPr anchor="t">
            <a:noAutofit/>
          </a:bodyPr>
          <a:lstStyle/>
          <a:p>
            <a:pPr marL="514350" indent="-514350">
              <a:buFont typeface="+mj-lt"/>
              <a:buAutoNum type="arabicPeriod"/>
            </a:pPr>
            <a:r>
              <a:rPr lang="de-CH" sz="2000" dirty="0">
                <a:solidFill>
                  <a:srgbClr val="FFFF00"/>
                </a:solidFill>
              </a:rPr>
              <a:t>Ägypten: Über das Land selbst</a:t>
            </a:r>
          </a:p>
          <a:p>
            <a:pPr marL="514350" indent="-514350">
              <a:buFont typeface="+mj-lt"/>
              <a:buAutoNum type="arabicPeriod"/>
            </a:pPr>
            <a:r>
              <a:rPr lang="de-CH" sz="2000" dirty="0">
                <a:solidFill>
                  <a:srgbClr val="FFFF00"/>
                </a:solidFill>
              </a:rPr>
              <a:t>Der Beginn: Der Anfang von der Weltkultur</a:t>
            </a:r>
          </a:p>
          <a:p>
            <a:pPr marL="514350" indent="-514350">
              <a:buFont typeface="+mj-lt"/>
              <a:buAutoNum type="arabicPeriod"/>
            </a:pPr>
            <a:r>
              <a:rPr lang="de-CH" sz="2000" dirty="0">
                <a:solidFill>
                  <a:srgbClr val="FFFF00"/>
                </a:solidFill>
              </a:rPr>
              <a:t>Pharaonen: Die göttlichen Herrscher</a:t>
            </a:r>
          </a:p>
          <a:p>
            <a:pPr marL="0" indent="0">
              <a:buNone/>
            </a:pPr>
            <a:r>
              <a:rPr lang="de-CH" sz="2000" dirty="0">
                <a:solidFill>
                  <a:srgbClr val="FFFF00"/>
                </a:solidFill>
              </a:rPr>
              <a:t>          des alten Ägyptens</a:t>
            </a:r>
          </a:p>
          <a:p>
            <a:pPr marL="0" indent="0">
              <a:buNone/>
            </a:pPr>
            <a:r>
              <a:rPr lang="de-CH" sz="2000" dirty="0">
                <a:solidFill>
                  <a:srgbClr val="FFFF00"/>
                </a:solidFill>
              </a:rPr>
              <a:t> a)     Ramses II: Der erfolgreichste aller </a:t>
            </a:r>
          </a:p>
          <a:p>
            <a:pPr marL="0" indent="0">
              <a:buNone/>
            </a:pPr>
            <a:r>
              <a:rPr lang="de-CH" sz="2000" dirty="0">
                <a:solidFill>
                  <a:srgbClr val="FFFF00"/>
                </a:solidFill>
              </a:rPr>
              <a:t>          Pharaonen</a:t>
            </a:r>
          </a:p>
          <a:p>
            <a:pPr marL="0" indent="0">
              <a:buNone/>
            </a:pPr>
            <a:r>
              <a:rPr lang="de-CH" sz="2000" dirty="0">
                <a:solidFill>
                  <a:srgbClr val="FFFF00"/>
                </a:solidFill>
              </a:rPr>
              <a:t> b)     Tutanchamun: Der </a:t>
            </a:r>
            <a:r>
              <a:rPr lang="de-CH" sz="2000" dirty="0" err="1">
                <a:solidFill>
                  <a:srgbClr val="FFFF00"/>
                </a:solidFill>
              </a:rPr>
              <a:t>geheimnissvolle</a:t>
            </a:r>
            <a:r>
              <a:rPr lang="de-CH" sz="2000" dirty="0">
                <a:solidFill>
                  <a:srgbClr val="FFFF00"/>
                </a:solidFill>
              </a:rPr>
              <a:t> </a:t>
            </a:r>
          </a:p>
          <a:p>
            <a:pPr marL="0" indent="0">
              <a:buNone/>
            </a:pPr>
            <a:r>
              <a:rPr lang="de-CH" sz="2000" dirty="0">
                <a:solidFill>
                  <a:srgbClr val="FFFF00"/>
                </a:solidFill>
              </a:rPr>
              <a:t>          junge Pharao</a:t>
            </a:r>
          </a:p>
          <a:p>
            <a:pPr marL="0" indent="0">
              <a:buNone/>
            </a:pPr>
            <a:r>
              <a:rPr lang="de-CH" sz="2000" dirty="0">
                <a:solidFill>
                  <a:srgbClr val="FFFF00"/>
                </a:solidFill>
              </a:rPr>
              <a:t> c)      Kleopatra: Die letzte </a:t>
            </a:r>
            <a:r>
              <a:rPr lang="de-CH" sz="2000" dirty="0" err="1">
                <a:solidFill>
                  <a:srgbClr val="FFFF00"/>
                </a:solidFill>
              </a:rPr>
              <a:t>Pharaonin</a:t>
            </a:r>
            <a:endParaRPr lang="de-CH" sz="2000" dirty="0">
              <a:solidFill>
                <a:srgbClr val="FFFF00"/>
              </a:solidFill>
            </a:endParaRPr>
          </a:p>
        </p:txBody>
      </p:sp>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A88FCDAE-8070-4B94-8FE6-4523A6F77E8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5954" r="17295" b="-2"/>
          <a:stretch/>
        </p:blipFill>
        <p:spPr>
          <a:xfrm>
            <a:off x="5838252" y="2722161"/>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Grafik 4">
            <a:extLst>
              <a:ext uri="{FF2B5EF4-FFF2-40B4-BE49-F238E27FC236}">
                <a16:creationId xmlns:a16="http://schemas.microsoft.com/office/drawing/2014/main" id="{805B5418-08BB-468A-BFE4-C016DE36FA1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820" r="15582" b="4"/>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fik 11">
            <a:extLst>
              <a:ext uri="{FF2B5EF4-FFF2-40B4-BE49-F238E27FC236}">
                <a16:creationId xmlns:a16="http://schemas.microsoft.com/office/drawing/2014/main" id="{085C7DBF-C235-4D66-8EB3-CA474D1550F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12552" b="-2"/>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6" name="Textfeld 5">
            <a:extLst>
              <a:ext uri="{FF2B5EF4-FFF2-40B4-BE49-F238E27FC236}">
                <a16:creationId xmlns:a16="http://schemas.microsoft.com/office/drawing/2014/main" id="{6C790467-2140-46AF-9A6E-DD9296A1ECB1}"/>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lt.wikipedia.org/wiki/Vaizdas:Abu_Simbel_Egypt_1.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3" name="Textfeld 12">
            <a:extLst>
              <a:ext uri="{FF2B5EF4-FFF2-40B4-BE49-F238E27FC236}">
                <a16:creationId xmlns:a16="http://schemas.microsoft.com/office/drawing/2014/main" id="{8252AB14-3516-48EE-808B-9751FD12D835}"/>
              </a:ext>
            </a:extLst>
          </p:cNvPr>
          <p:cNvSpPr txBox="1"/>
          <p:nvPr/>
        </p:nvSpPr>
        <p:spPr>
          <a:xfrm>
            <a:off x="675570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s://www.iha.com.de/ferienwohnungen-haus-agypten/2MJ/">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345438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5A000-71E9-4860-8C1E-3AC78C70B284}"/>
              </a:ext>
            </a:extLst>
          </p:cNvPr>
          <p:cNvSpPr>
            <a:spLocks noGrp="1"/>
          </p:cNvSpPr>
          <p:nvPr>
            <p:ph type="title"/>
          </p:nvPr>
        </p:nvSpPr>
        <p:spPr>
          <a:xfrm>
            <a:off x="6230271" y="3794336"/>
            <a:ext cx="5242259" cy="1922251"/>
          </a:xfrm>
        </p:spPr>
        <p:txBody>
          <a:bodyPr vert="horz" lIns="91440" tIns="45720" rIns="91440" bIns="45720" rtlCol="0" anchor="t">
            <a:normAutofit/>
          </a:bodyPr>
          <a:lstStyle/>
          <a:p>
            <a:r>
              <a:rPr lang="en-US" sz="5400" u="sng" kern="1200" dirty="0" err="1">
                <a:solidFill>
                  <a:srgbClr val="FFFF00"/>
                </a:solidFill>
                <a:latin typeface="+mj-lt"/>
                <a:ea typeface="+mj-ea"/>
                <a:cs typeface="+mj-cs"/>
              </a:rPr>
              <a:t>Ägypten</a:t>
            </a:r>
            <a:r>
              <a:rPr lang="en-US" sz="5400" u="sng" kern="1200" dirty="0">
                <a:solidFill>
                  <a:srgbClr val="FFFF00"/>
                </a:solidFill>
                <a:latin typeface="+mj-lt"/>
                <a:ea typeface="+mj-ea"/>
                <a:cs typeface="+mj-cs"/>
              </a:rPr>
              <a:t> </a:t>
            </a:r>
            <a:br>
              <a:rPr lang="en-US" sz="4800" u="sng" kern="1200" dirty="0">
                <a:solidFill>
                  <a:srgbClr val="FFFF00"/>
                </a:solidFill>
                <a:latin typeface="+mj-lt"/>
                <a:ea typeface="+mj-ea"/>
                <a:cs typeface="+mj-cs"/>
              </a:rPr>
            </a:br>
            <a:r>
              <a:rPr lang="en-US" sz="2400" kern="1200" dirty="0">
                <a:solidFill>
                  <a:srgbClr val="FFFF00"/>
                </a:solidFill>
                <a:latin typeface="+mj-lt"/>
                <a:ea typeface="+mj-ea"/>
                <a:cs typeface="+mj-cs"/>
              </a:rPr>
              <a:t>(</a:t>
            </a:r>
            <a:r>
              <a:rPr lang="en-US" sz="2400" kern="1200" dirty="0" err="1">
                <a:solidFill>
                  <a:srgbClr val="FFFF00"/>
                </a:solidFill>
                <a:latin typeface="+mj-lt"/>
                <a:ea typeface="+mj-ea"/>
                <a:cs typeface="+mj-cs"/>
              </a:rPr>
              <a:t>Über</a:t>
            </a:r>
            <a:r>
              <a:rPr lang="en-US" sz="2400" kern="1200" dirty="0">
                <a:solidFill>
                  <a:srgbClr val="FFFF00"/>
                </a:solidFill>
                <a:latin typeface="+mj-lt"/>
                <a:ea typeface="+mj-ea"/>
                <a:cs typeface="+mj-cs"/>
              </a:rPr>
              <a:t> das Land </a:t>
            </a:r>
            <a:r>
              <a:rPr lang="en-US" sz="2400" kern="1200" dirty="0" err="1">
                <a:solidFill>
                  <a:srgbClr val="FFFF00"/>
                </a:solidFill>
                <a:latin typeface="+mj-lt"/>
                <a:ea typeface="+mj-ea"/>
                <a:cs typeface="+mj-cs"/>
              </a:rPr>
              <a:t>selbst</a:t>
            </a:r>
            <a:r>
              <a:rPr lang="en-US" sz="2400" kern="1200" dirty="0">
                <a:solidFill>
                  <a:srgbClr val="FFFF00"/>
                </a:solidFill>
                <a:latin typeface="+mj-lt"/>
                <a:ea typeface="+mj-ea"/>
                <a:cs typeface="+mj-cs"/>
              </a:rPr>
              <a:t>)</a:t>
            </a:r>
          </a:p>
        </p:txBody>
      </p:sp>
      <p:sp>
        <p:nvSpPr>
          <p:cNvPr id="23" name="Freeform: Shape 22">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3DE3FF99-0E21-49E5-A5DD-7C2FE41F3B8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924" r="3" b="3"/>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25" name="Freeform: Shape 24">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nhaltsplatzhalter 4">
            <a:extLst>
              <a:ext uri="{FF2B5EF4-FFF2-40B4-BE49-F238E27FC236}">
                <a16:creationId xmlns:a16="http://schemas.microsoft.com/office/drawing/2014/main" id="{49CEAD6B-41A2-4C58-8CBB-3AF610FC515B}"/>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1056" r="3" b="4226"/>
          <a:stretch/>
        </p:blipFill>
        <p:spPr>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6" name="Textfeld 5">
            <a:extLst>
              <a:ext uri="{FF2B5EF4-FFF2-40B4-BE49-F238E27FC236}">
                <a16:creationId xmlns:a16="http://schemas.microsoft.com/office/drawing/2014/main" id="{B7B19214-4136-4DAF-8309-78899AA5381D}"/>
              </a:ext>
            </a:extLst>
          </p:cNvPr>
          <p:cNvSpPr txBox="1"/>
          <p:nvPr/>
        </p:nvSpPr>
        <p:spPr>
          <a:xfrm>
            <a:off x="9546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tionary.org/wiki/%C3%84gypte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D936612B-4E01-419B-9DEA-7E52D15D2C78}"/>
              </a:ext>
            </a:extLst>
          </p:cNvPr>
          <p:cNvSpPr txBox="1"/>
          <p:nvPr/>
        </p:nvSpPr>
        <p:spPr>
          <a:xfrm>
            <a:off x="6755699"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ichnunwieder.blogspot.com/2013/08/update-agypten.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10" name="Textfeld 9">
            <a:extLst>
              <a:ext uri="{FF2B5EF4-FFF2-40B4-BE49-F238E27FC236}">
                <a16:creationId xmlns:a16="http://schemas.microsoft.com/office/drawing/2014/main" id="{920EB416-616A-49AF-BCAB-DC2ED10293F0}"/>
              </a:ext>
            </a:extLst>
          </p:cNvPr>
          <p:cNvSpPr txBox="1"/>
          <p:nvPr/>
        </p:nvSpPr>
        <p:spPr>
          <a:xfrm>
            <a:off x="3945438"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www.bpb.de/internationales/afrika/arabischer-fruehling/52392/aegypte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Tree>
    <p:extLst>
      <p:ext uri="{BB962C8B-B14F-4D97-AF65-F5344CB8AC3E}">
        <p14:creationId xmlns:p14="http://schemas.microsoft.com/office/powerpoint/2010/main" val="1761078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BDD68F1-DCCB-4EC7-9F52-B5113CB4A37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dirty="0">
                <a:solidFill>
                  <a:srgbClr val="FFFF00"/>
                </a:solidFill>
                <a:latin typeface="+mj-lt"/>
                <a:ea typeface="+mj-ea"/>
                <a:cs typeface="+mj-cs"/>
              </a:rPr>
              <a:t>Der </a:t>
            </a:r>
            <a:r>
              <a:rPr lang="en-US" sz="4800" b="1" kern="1200" dirty="0" err="1">
                <a:solidFill>
                  <a:srgbClr val="FFFF00"/>
                </a:solidFill>
                <a:latin typeface="+mj-lt"/>
                <a:ea typeface="+mj-ea"/>
                <a:cs typeface="+mj-cs"/>
              </a:rPr>
              <a:t>Beginn</a:t>
            </a:r>
            <a:endParaRPr lang="en-US" sz="4800" b="1" kern="1200" dirty="0">
              <a:solidFill>
                <a:srgbClr val="FFFF00"/>
              </a:solidFill>
              <a:latin typeface="+mj-lt"/>
              <a:ea typeface="+mj-ea"/>
              <a:cs typeface="+mj-cs"/>
            </a:endParaRPr>
          </a:p>
        </p:txBody>
      </p:sp>
      <p:sp>
        <p:nvSpPr>
          <p:cNvPr id="3" name="Inhaltsplatzhalter 2">
            <a:extLst>
              <a:ext uri="{FF2B5EF4-FFF2-40B4-BE49-F238E27FC236}">
                <a16:creationId xmlns:a16="http://schemas.microsoft.com/office/drawing/2014/main" id="{39E5C551-90FD-4268-BF1D-34700EA458EE}"/>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err="1">
                <a:solidFill>
                  <a:srgbClr val="FFFF00"/>
                </a:solidFill>
                <a:latin typeface="+mn-lt"/>
                <a:ea typeface="+mn-ea"/>
                <a:cs typeface="+mn-cs"/>
              </a:rPr>
              <a:t>Alles</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begann</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vor</a:t>
            </a:r>
            <a:r>
              <a:rPr lang="en-US" sz="2000" kern="1200" dirty="0">
                <a:solidFill>
                  <a:srgbClr val="FFFF00"/>
                </a:solidFill>
                <a:latin typeface="+mn-lt"/>
                <a:ea typeface="+mn-ea"/>
                <a:cs typeface="+mn-cs"/>
              </a:rPr>
              <a:t> </a:t>
            </a:r>
            <a:r>
              <a:rPr lang="en-US" sz="2000" kern="1200" dirty="0" err="1">
                <a:solidFill>
                  <a:srgbClr val="FFFF00"/>
                </a:solidFill>
                <a:latin typeface="+mn-lt"/>
                <a:ea typeface="+mn-ea"/>
                <a:cs typeface="+mn-cs"/>
              </a:rPr>
              <a:t>rund</a:t>
            </a:r>
            <a:r>
              <a:rPr lang="en-US" sz="2000" kern="1200" dirty="0">
                <a:solidFill>
                  <a:srgbClr val="FFFF00"/>
                </a:solidFill>
                <a:latin typeface="+mn-lt"/>
                <a:ea typeface="+mn-ea"/>
                <a:cs typeface="+mn-cs"/>
              </a:rPr>
              <a:t> 6000 Jahren, in der </a:t>
            </a:r>
            <a:r>
              <a:rPr lang="en-US" sz="2000" kern="1200" dirty="0" err="1">
                <a:solidFill>
                  <a:srgbClr val="FFFF00"/>
                </a:solidFill>
                <a:latin typeface="+mn-lt"/>
                <a:ea typeface="+mn-ea"/>
                <a:cs typeface="+mn-cs"/>
              </a:rPr>
              <a:t>Wüste</a:t>
            </a:r>
            <a:r>
              <a:rPr lang="en-US" sz="2000" kern="1200" dirty="0">
                <a:solidFill>
                  <a:srgbClr val="FFFF00"/>
                </a:solidFill>
                <a:latin typeface="+mn-lt"/>
                <a:ea typeface="+mn-ea"/>
                <a:cs typeface="+mn-cs"/>
              </a:rPr>
              <a:t> Sahara…</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6C9878A9-F8CD-4AFE-9972-B45108B1A6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3822" y="975392"/>
            <a:ext cx="6553545" cy="4915158"/>
          </a:xfrm>
          <a:prstGeom prst="rect">
            <a:avLst/>
          </a:prstGeom>
        </p:spPr>
      </p:pic>
      <p:sp>
        <p:nvSpPr>
          <p:cNvPr id="6" name="Textfeld 5">
            <a:extLst>
              <a:ext uri="{FF2B5EF4-FFF2-40B4-BE49-F238E27FC236}">
                <a16:creationId xmlns:a16="http://schemas.microsoft.com/office/drawing/2014/main" id="{EB8BD86F-B99F-4F2E-92B1-CD5FDB6274AD}"/>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Marokko_W%C3%BCste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10270605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E4AD0-5BEB-4F91-826B-C4A8E946542E}"/>
              </a:ext>
            </a:extLst>
          </p:cNvPr>
          <p:cNvSpPr>
            <a:spLocks noGrp="1"/>
          </p:cNvSpPr>
          <p:nvPr>
            <p:ph type="title"/>
          </p:nvPr>
        </p:nvSpPr>
        <p:spPr>
          <a:xfrm>
            <a:off x="801098" y="1396289"/>
            <a:ext cx="4624342" cy="1325563"/>
          </a:xfrm>
        </p:spPr>
        <p:txBody>
          <a:bodyPr>
            <a:normAutofit/>
          </a:bodyPr>
          <a:lstStyle/>
          <a:p>
            <a:r>
              <a:rPr lang="de-CH" sz="2800" u="sng" dirty="0">
                <a:solidFill>
                  <a:srgbClr val="FFFF00"/>
                </a:solidFill>
              </a:rPr>
              <a:t>Die Pharaonen</a:t>
            </a:r>
            <a:br>
              <a:rPr lang="de-CH" sz="2800" dirty="0">
                <a:solidFill>
                  <a:srgbClr val="FFFF00"/>
                </a:solidFill>
              </a:rPr>
            </a:br>
            <a:r>
              <a:rPr lang="de-CH" sz="1800" dirty="0">
                <a:solidFill>
                  <a:srgbClr val="FFFF00"/>
                </a:solidFill>
              </a:rPr>
              <a:t>Die göttlichen Könige der alten Ägypter</a:t>
            </a:r>
          </a:p>
        </p:txBody>
      </p:sp>
      <p:sp>
        <p:nvSpPr>
          <p:cNvPr id="20" name="Oval 19">
            <a:extLst>
              <a:ext uri="{FF2B5EF4-FFF2-40B4-BE49-F238E27FC236}">
                <a16:creationId xmlns:a16="http://schemas.microsoft.com/office/drawing/2014/main" id="{54A709FC-1ADC-45CD-856D-3B1A50C58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AE67272E-0E66-4396-9C0C-4E154CCE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08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64C22B03-225B-4E19-B9F4-FDAEA4A658D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36373" y="658882"/>
            <a:ext cx="779068" cy="1097280"/>
          </a:xfrm>
          <a:prstGeom prst="rect">
            <a:avLst/>
          </a:prstGeom>
        </p:spPr>
      </p:pic>
      <p:sp>
        <p:nvSpPr>
          <p:cNvPr id="3" name="Inhaltsplatzhalter 2">
            <a:extLst>
              <a:ext uri="{FF2B5EF4-FFF2-40B4-BE49-F238E27FC236}">
                <a16:creationId xmlns:a16="http://schemas.microsoft.com/office/drawing/2014/main" id="{D740C47B-F927-40C5-A320-F4D3F41633FE}"/>
              </a:ext>
            </a:extLst>
          </p:cNvPr>
          <p:cNvSpPr>
            <a:spLocks noGrp="1"/>
          </p:cNvSpPr>
          <p:nvPr>
            <p:ph idx="1"/>
          </p:nvPr>
        </p:nvSpPr>
        <p:spPr>
          <a:xfrm>
            <a:off x="805543" y="2871982"/>
            <a:ext cx="4558309" cy="3181684"/>
          </a:xfrm>
        </p:spPr>
        <p:txBody>
          <a:bodyPr anchor="t">
            <a:normAutofit/>
          </a:bodyPr>
          <a:lstStyle/>
          <a:p>
            <a:pPr marL="0" indent="0">
              <a:buNone/>
            </a:pPr>
            <a:endParaRPr lang="de-CH" sz="1800" dirty="0"/>
          </a:p>
          <a:p>
            <a:pPr marL="0" indent="0">
              <a:buNone/>
            </a:pPr>
            <a:r>
              <a:rPr lang="de-CH" sz="1800" dirty="0">
                <a:solidFill>
                  <a:srgbClr val="FFFF00"/>
                </a:solidFill>
              </a:rPr>
              <a:t>Sie waren halb Gott halb Mensch, nach ihrem tot wurden sie Mumifiziert und so haltbar für immer gemacht. Ausserdem lagen in ihren Schatzkammern tonnenweise Gold. Die Schatzkammern lagen bekanntermassen in den weltweit bekannten Pyramiden, die extra für sie erbaut wurden.</a:t>
            </a:r>
          </a:p>
          <a:p>
            <a:pPr marL="0" indent="0">
              <a:buNone/>
            </a:pPr>
            <a:endParaRPr lang="de-CH" sz="1800" dirty="0"/>
          </a:p>
        </p:txBody>
      </p:sp>
      <p:sp>
        <p:nvSpPr>
          <p:cNvPr id="24" name="Oval 23">
            <a:extLst>
              <a:ext uri="{FF2B5EF4-FFF2-40B4-BE49-F238E27FC236}">
                <a16:creationId xmlns:a16="http://schemas.microsoft.com/office/drawing/2014/main" id="{BCB8E572-32F0-4C78-B268-2702C859F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FC6224A-7B8A-4699-99DC-A6C9CD61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611C424-EB44-492D-9C48-78BB0D5DC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8252" y="2722161"/>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59156A24-128C-4054-AAFF-F8CA5BA0E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3"/>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fik 10">
            <a:extLst>
              <a:ext uri="{FF2B5EF4-FFF2-40B4-BE49-F238E27FC236}">
                <a16:creationId xmlns:a16="http://schemas.microsoft.com/office/drawing/2014/main" id="{700615A9-6320-4A86-8E63-CE53F0F602A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91300" y="179498"/>
            <a:ext cx="1829784" cy="2443301"/>
          </a:xfrm>
          <a:prstGeom prst="rect">
            <a:avLst/>
          </a:prstGeom>
        </p:spPr>
      </p:pic>
      <p:pic>
        <p:nvPicPr>
          <p:cNvPr id="14" name="Grafik 13">
            <a:extLst>
              <a:ext uri="{FF2B5EF4-FFF2-40B4-BE49-F238E27FC236}">
                <a16:creationId xmlns:a16="http://schemas.microsoft.com/office/drawing/2014/main" id="{DEFDE7C8-7F29-4886-AD90-15B2A07E819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12567" y="3198952"/>
            <a:ext cx="1194570" cy="1789619"/>
          </a:xfrm>
          <a:prstGeom prst="rect">
            <a:avLst/>
          </a:prstGeom>
        </p:spPr>
      </p:pic>
      <p:sp>
        <p:nvSpPr>
          <p:cNvPr id="32" name="Freeform: Shape 31">
            <a:extLst>
              <a:ext uri="{FF2B5EF4-FFF2-40B4-BE49-F238E27FC236}">
                <a16:creationId xmlns:a16="http://schemas.microsoft.com/office/drawing/2014/main" id="{646E8F12-06B4-4D6B-866C-1743B253C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3CC324B9-DFFF-42F1-8D81-AAD42554B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A5905A9E-8B64-46C1-9497-F8EF4DA3D5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677400" y="4844445"/>
            <a:ext cx="2208230" cy="1884356"/>
          </a:xfrm>
          <a:prstGeom prst="rect">
            <a:avLst/>
          </a:prstGeom>
        </p:spPr>
      </p:pic>
      <p:sp>
        <p:nvSpPr>
          <p:cNvPr id="6" name="Textfeld 5">
            <a:extLst>
              <a:ext uri="{FF2B5EF4-FFF2-40B4-BE49-F238E27FC236}">
                <a16:creationId xmlns:a16="http://schemas.microsoft.com/office/drawing/2014/main" id="{E037374F-A7B3-4FE5-93F0-25EB120AD1DC}"/>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en.wikipedia.org/wiki/File:Tutankhamun-mask-retouched.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80AD599E-73E8-40DA-B870-2BC4C0EBE400}"/>
              </a:ext>
            </a:extLst>
          </p:cNvPr>
          <p:cNvSpPr txBox="1"/>
          <p:nvPr/>
        </p:nvSpPr>
        <p:spPr>
          <a:xfrm>
            <a:off x="6755700"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www.thaigoodview.com/node/89133">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
        <p:nvSpPr>
          <p:cNvPr id="12" name="Textfeld 11">
            <a:extLst>
              <a:ext uri="{FF2B5EF4-FFF2-40B4-BE49-F238E27FC236}">
                <a16:creationId xmlns:a16="http://schemas.microsoft.com/office/drawing/2014/main" id="{B2C35DDE-4FFF-4DB5-A872-5C8EF56AD48D}"/>
              </a:ext>
            </a:extLst>
          </p:cNvPr>
          <p:cNvSpPr txBox="1"/>
          <p:nvPr/>
        </p:nvSpPr>
        <p:spPr>
          <a:xfrm>
            <a:off x="4097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de.wikipedia.org/wiki/Echnaton">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5" name="Textfeld 14">
            <a:extLst>
              <a:ext uri="{FF2B5EF4-FFF2-40B4-BE49-F238E27FC236}">
                <a16:creationId xmlns:a16="http://schemas.microsoft.com/office/drawing/2014/main" id="{9434FD59-BE6F-4934-911B-E07CB535A147}"/>
              </a:ext>
            </a:extLst>
          </p:cNvPr>
          <p:cNvSpPr txBox="1"/>
          <p:nvPr/>
        </p:nvSpPr>
        <p:spPr>
          <a:xfrm>
            <a:off x="1439749"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en.wikipedia.org/wiki/Ramesses_II">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30192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6275C70-6A64-4C4B-8EC6-1EDFBA465B16}"/>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439"/>
          <a:stretch/>
        </p:blipFill>
        <p:spPr>
          <a:xfrm>
            <a:off x="-7" y="-8"/>
            <a:ext cx="12192000" cy="6855958"/>
          </a:xfrm>
          <a:prstGeom prst="rect">
            <a:avLst/>
          </a:prstGeom>
        </p:spPr>
      </p:pic>
      <p:sp>
        <p:nvSpPr>
          <p:cNvPr id="2" name="Titel 1">
            <a:extLst>
              <a:ext uri="{FF2B5EF4-FFF2-40B4-BE49-F238E27FC236}">
                <a16:creationId xmlns:a16="http://schemas.microsoft.com/office/drawing/2014/main" id="{6DD9A1B6-CE25-45AA-905D-4517CA6F95A0}"/>
              </a:ext>
            </a:extLst>
          </p:cNvPr>
          <p:cNvSpPr>
            <a:spLocks noGrp="1"/>
          </p:cNvSpPr>
          <p:nvPr>
            <p:ph type="title"/>
          </p:nvPr>
        </p:nvSpPr>
        <p:spPr>
          <a:xfrm>
            <a:off x="801098" y="1396289"/>
            <a:ext cx="6387102" cy="1325563"/>
          </a:xfrm>
        </p:spPr>
        <p:txBody>
          <a:bodyPr>
            <a:normAutofit/>
          </a:bodyPr>
          <a:lstStyle/>
          <a:p>
            <a:r>
              <a:rPr lang="de-CH" sz="3700" u="sng" dirty="0">
                <a:solidFill>
                  <a:srgbClr val="FFFF00"/>
                </a:solidFill>
              </a:rPr>
              <a:t>Ramses II.</a:t>
            </a:r>
            <a:br>
              <a:rPr lang="de-CH" sz="3700" dirty="0">
                <a:solidFill>
                  <a:srgbClr val="FFFF00"/>
                </a:solidFill>
              </a:rPr>
            </a:br>
            <a:r>
              <a:rPr lang="de-CH" sz="2000" dirty="0">
                <a:solidFill>
                  <a:srgbClr val="FFFF00"/>
                </a:solidFill>
              </a:rPr>
              <a:t>Der «</a:t>
            </a:r>
            <a:r>
              <a:rPr lang="de-CH" sz="2000" dirty="0" err="1">
                <a:solidFill>
                  <a:srgbClr val="FFFF00"/>
                </a:solidFill>
              </a:rPr>
              <a:t>grössste</a:t>
            </a:r>
            <a:r>
              <a:rPr lang="de-CH" sz="2000" dirty="0">
                <a:solidFill>
                  <a:srgbClr val="FFFF00"/>
                </a:solidFill>
              </a:rPr>
              <a:t>» Pharao auf Erden</a:t>
            </a:r>
          </a:p>
        </p:txBody>
      </p:sp>
      <p:sp>
        <p:nvSpPr>
          <p:cNvPr id="3" name="Inhaltsplatzhalter 2">
            <a:extLst>
              <a:ext uri="{FF2B5EF4-FFF2-40B4-BE49-F238E27FC236}">
                <a16:creationId xmlns:a16="http://schemas.microsoft.com/office/drawing/2014/main" id="{9CD20350-1DEA-4D88-8AC3-5FFD92C1CC69}"/>
              </a:ext>
            </a:extLst>
          </p:cNvPr>
          <p:cNvSpPr>
            <a:spLocks noGrp="1"/>
          </p:cNvSpPr>
          <p:nvPr>
            <p:ph idx="1"/>
          </p:nvPr>
        </p:nvSpPr>
        <p:spPr>
          <a:xfrm>
            <a:off x="805542" y="2871982"/>
            <a:ext cx="6382657" cy="3181684"/>
          </a:xfrm>
        </p:spPr>
        <p:txBody>
          <a:bodyPr anchor="t">
            <a:normAutofit/>
          </a:bodyPr>
          <a:lstStyle/>
          <a:p>
            <a:r>
              <a:rPr lang="de-CH" sz="2000" dirty="0">
                <a:solidFill>
                  <a:srgbClr val="FFFF00"/>
                </a:solidFill>
              </a:rPr>
              <a:t>Unter ihm hatte das Land seine grösste Blütezeit .</a:t>
            </a:r>
          </a:p>
          <a:p>
            <a:endParaRPr lang="de-CH" sz="2000" dirty="0">
              <a:solidFill>
                <a:srgbClr val="FFFF00"/>
              </a:solidFill>
            </a:endParaRPr>
          </a:p>
          <a:p>
            <a:r>
              <a:rPr lang="de-CH" sz="2000" dirty="0">
                <a:solidFill>
                  <a:srgbClr val="FFFF00"/>
                </a:solidFill>
              </a:rPr>
              <a:t>Niemand regierte so lange wie er.</a:t>
            </a:r>
          </a:p>
          <a:p>
            <a:endParaRPr lang="de-CH" sz="2000" dirty="0">
              <a:solidFill>
                <a:srgbClr val="FFFF00"/>
              </a:solidFill>
            </a:endParaRPr>
          </a:p>
          <a:p>
            <a:r>
              <a:rPr lang="de-CH" sz="2000" dirty="0">
                <a:solidFill>
                  <a:srgbClr val="FFFF00"/>
                </a:solidFill>
              </a:rPr>
              <a:t>Er war der wohl beliebteste Pharao überhaupt.</a:t>
            </a:r>
          </a:p>
        </p:txBody>
      </p:sp>
      <p:sp>
        <p:nvSpPr>
          <p:cNvPr id="17" name="Freeform: Shape 16">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506AA53E-B45E-4B58-B896-130C6B98DAC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9593" r="3" b="19857"/>
          <a:stretch/>
        </p:blipFill>
        <p:spPr>
          <a:xfrm>
            <a:off x="7689829" y="-2055"/>
            <a:ext cx="4502173" cy="3316924"/>
          </a:xfrm>
          <a:custGeom>
            <a:avLst/>
            <a:gdLst>
              <a:gd name="connsiteX0" fmla="*/ 154695 w 4502173"/>
              <a:gd name="connsiteY0" fmla="*/ 0 h 3316924"/>
              <a:gd name="connsiteX1" fmla="*/ 4502173 w 4502173"/>
              <a:gd name="connsiteY1" fmla="*/ 0 h 3316924"/>
              <a:gd name="connsiteX2" fmla="*/ 4502173 w 4502173"/>
              <a:gd name="connsiteY2" fmla="*/ 2237639 h 3316924"/>
              <a:gd name="connsiteX3" fmla="*/ 4365663 w 4502173"/>
              <a:gd name="connsiteY3" fmla="*/ 2420191 h 3316924"/>
              <a:gd name="connsiteX4" fmla="*/ 2464181 w 4502173"/>
              <a:gd name="connsiteY4" fmla="*/ 3316924 h 3316924"/>
              <a:gd name="connsiteX5" fmla="*/ 0 w 4502173"/>
              <a:gd name="connsiteY5" fmla="*/ 852743 h 3316924"/>
              <a:gd name="connsiteX6" fmla="*/ 110786 w 4502173"/>
              <a:gd name="connsiteY6" fmla="*/ 119971 h 331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9" name="Freeform: Shape 1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fik 10">
            <a:extLst>
              <a:ext uri="{FF2B5EF4-FFF2-40B4-BE49-F238E27FC236}">
                <a16:creationId xmlns:a16="http://schemas.microsoft.com/office/drawing/2014/main" id="{F44404C0-4A07-43EF-B7AD-7E807338A87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6578" r="1" b="21263"/>
          <a:stretch/>
        </p:blipFill>
        <p:spPr>
          <a:xfrm>
            <a:off x="8768834" y="4082148"/>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6" name="Textfeld 5">
            <a:extLst>
              <a:ext uri="{FF2B5EF4-FFF2-40B4-BE49-F238E27FC236}">
                <a16:creationId xmlns:a16="http://schemas.microsoft.com/office/drawing/2014/main" id="{156DAF21-8860-42A1-8064-8159DF679B4D}"/>
              </a:ext>
            </a:extLst>
          </p:cNvPr>
          <p:cNvSpPr txBox="1"/>
          <p:nvPr/>
        </p:nvSpPr>
        <p:spPr>
          <a:xfrm>
            <a:off x="9394439"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edtrayes.com/2011/03/upper-egyptian-gallery-penn-museum-philadelphia-pennsylvania-usa/dsc_9818-darker-exposure-king-ramses-ii-reign-1279-1213-bce-upper-egyptian-gallery-penn-museum-philadelphia-pennsylvania-usa/">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9" name="Textfeld 8">
            <a:extLst>
              <a:ext uri="{FF2B5EF4-FFF2-40B4-BE49-F238E27FC236}">
                <a16:creationId xmlns:a16="http://schemas.microsoft.com/office/drawing/2014/main" id="{31ADCD1D-7751-4DD4-B398-93D390A45AD8}"/>
              </a:ext>
            </a:extLst>
          </p:cNvPr>
          <p:cNvSpPr txBox="1"/>
          <p:nvPr/>
        </p:nvSpPr>
        <p:spPr>
          <a:xfrm>
            <a:off x="6584178"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artetorreherberos.blogspot.com.es/2011/10/ramses-ii-el-gran-constructor-de-egipto.html?m=0">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12" name="Textfeld 11">
            <a:extLst>
              <a:ext uri="{FF2B5EF4-FFF2-40B4-BE49-F238E27FC236}">
                <a16:creationId xmlns:a16="http://schemas.microsoft.com/office/drawing/2014/main" id="{84EA0863-4E11-4EAA-ABA4-F48BF985F34E}"/>
              </a:ext>
            </a:extLst>
          </p:cNvPr>
          <p:cNvSpPr txBox="1"/>
          <p:nvPr/>
        </p:nvSpPr>
        <p:spPr>
          <a:xfrm>
            <a:off x="3926202"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s://fr.wikipedia.org/wiki/Rams%C3%A8s_II">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57978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7521DD34-C6F2-4402-9A01-962807DB6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2FBE93D-E62D-436F-BA74-FB675CEDC043}"/>
              </a:ext>
            </a:extLst>
          </p:cNvPr>
          <p:cNvSpPr>
            <a:spLocks noGrp="1"/>
          </p:cNvSpPr>
          <p:nvPr>
            <p:ph type="title"/>
          </p:nvPr>
        </p:nvSpPr>
        <p:spPr>
          <a:xfrm>
            <a:off x="619760" y="764373"/>
            <a:ext cx="5154508" cy="1293028"/>
          </a:xfrm>
        </p:spPr>
        <p:txBody>
          <a:bodyPr>
            <a:normAutofit/>
          </a:bodyPr>
          <a:lstStyle/>
          <a:p>
            <a:r>
              <a:rPr lang="de-CH" sz="2800" u="sng" dirty="0">
                <a:solidFill>
                  <a:srgbClr val="FFFF00"/>
                </a:solidFill>
              </a:rPr>
              <a:t>Tutanchamun</a:t>
            </a:r>
            <a:br>
              <a:rPr lang="de-CH" sz="2800" dirty="0">
                <a:solidFill>
                  <a:srgbClr val="FFFF00"/>
                </a:solidFill>
              </a:rPr>
            </a:br>
            <a:r>
              <a:rPr lang="de-CH" sz="2000" dirty="0">
                <a:solidFill>
                  <a:srgbClr val="FFFF00"/>
                </a:solidFill>
              </a:rPr>
              <a:t>Das </a:t>
            </a:r>
            <a:r>
              <a:rPr lang="de-CH" sz="2000" dirty="0" err="1">
                <a:solidFill>
                  <a:srgbClr val="FFFF00"/>
                </a:solidFill>
              </a:rPr>
              <a:t>Geheimniss</a:t>
            </a:r>
            <a:r>
              <a:rPr lang="de-CH" sz="2000" dirty="0">
                <a:solidFill>
                  <a:srgbClr val="FFFF00"/>
                </a:solidFill>
              </a:rPr>
              <a:t> des jungen Pharao</a:t>
            </a:r>
          </a:p>
        </p:txBody>
      </p:sp>
      <p:sp>
        <p:nvSpPr>
          <p:cNvPr id="3" name="Inhaltsplatzhalter 2">
            <a:extLst>
              <a:ext uri="{FF2B5EF4-FFF2-40B4-BE49-F238E27FC236}">
                <a16:creationId xmlns:a16="http://schemas.microsoft.com/office/drawing/2014/main" id="{F69C2837-0190-439A-A398-D25E7F27F0B4}"/>
              </a:ext>
            </a:extLst>
          </p:cNvPr>
          <p:cNvSpPr>
            <a:spLocks noGrp="1"/>
          </p:cNvSpPr>
          <p:nvPr>
            <p:ph idx="1"/>
          </p:nvPr>
        </p:nvSpPr>
        <p:spPr>
          <a:xfrm>
            <a:off x="619760" y="2194560"/>
            <a:ext cx="5154507" cy="4024125"/>
          </a:xfrm>
        </p:spPr>
        <p:txBody>
          <a:bodyPr>
            <a:normAutofit/>
          </a:bodyPr>
          <a:lstStyle/>
          <a:p>
            <a:r>
              <a:rPr lang="de-CH" sz="2000" dirty="0">
                <a:solidFill>
                  <a:srgbClr val="FFFF00"/>
                </a:solidFill>
              </a:rPr>
              <a:t> Wieso starb </a:t>
            </a:r>
            <a:r>
              <a:rPr lang="de-CH" sz="2000" dirty="0" err="1">
                <a:solidFill>
                  <a:srgbClr val="FFFF00"/>
                </a:solidFill>
              </a:rPr>
              <a:t>Tutachamun</a:t>
            </a:r>
            <a:r>
              <a:rPr lang="de-CH" sz="2000" dirty="0">
                <a:solidFill>
                  <a:srgbClr val="FFFF00"/>
                </a:solidFill>
              </a:rPr>
              <a:t> so früh?</a:t>
            </a:r>
          </a:p>
          <a:p>
            <a:endParaRPr lang="de-CH" sz="2000" dirty="0">
              <a:solidFill>
                <a:srgbClr val="FFFF00"/>
              </a:solidFill>
            </a:endParaRPr>
          </a:p>
          <a:p>
            <a:r>
              <a:rPr lang="de-CH" sz="2000" dirty="0">
                <a:solidFill>
                  <a:srgbClr val="FFFF00"/>
                </a:solidFill>
              </a:rPr>
              <a:t>Warum wurde er so berühmt?</a:t>
            </a:r>
          </a:p>
          <a:p>
            <a:endParaRPr lang="de-CH" sz="2000" dirty="0">
              <a:solidFill>
                <a:srgbClr val="FFFF00"/>
              </a:solidFill>
            </a:endParaRPr>
          </a:p>
          <a:p>
            <a:r>
              <a:rPr lang="de-CH" sz="2000" dirty="0">
                <a:solidFill>
                  <a:srgbClr val="FFFF00"/>
                </a:solidFill>
              </a:rPr>
              <a:t>Wer war sein «</a:t>
            </a:r>
            <a:r>
              <a:rPr lang="de-CH" sz="2000" dirty="0" err="1">
                <a:solidFill>
                  <a:srgbClr val="FFFF00"/>
                </a:solidFill>
              </a:rPr>
              <a:t>Ermorder</a:t>
            </a:r>
            <a:r>
              <a:rPr lang="de-CH" sz="2000" dirty="0">
                <a:solidFill>
                  <a:srgbClr val="FFFF00"/>
                </a:solidFill>
              </a:rPr>
              <a:t>»?</a:t>
            </a:r>
          </a:p>
        </p:txBody>
      </p:sp>
      <p:pic>
        <p:nvPicPr>
          <p:cNvPr id="10" name="Grafik 9">
            <a:extLst>
              <a:ext uri="{FF2B5EF4-FFF2-40B4-BE49-F238E27FC236}">
                <a16:creationId xmlns:a16="http://schemas.microsoft.com/office/drawing/2014/main" id="{54A55C15-A164-4405-98E0-2EC85B8523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419" r="34087" b="-1"/>
          <a:stretch/>
        </p:blipFill>
        <p:spPr>
          <a:xfrm>
            <a:off x="6417733" y="10"/>
            <a:ext cx="3270176" cy="3933487"/>
          </a:xfrm>
          <a:prstGeom prst="rect">
            <a:avLst/>
          </a:prstGeom>
        </p:spPr>
      </p:pic>
      <p:pic>
        <p:nvPicPr>
          <p:cNvPr id="5" name="Grafik 4">
            <a:extLst>
              <a:ext uri="{FF2B5EF4-FFF2-40B4-BE49-F238E27FC236}">
                <a16:creationId xmlns:a16="http://schemas.microsoft.com/office/drawing/2014/main" id="{97E1E572-3C58-447B-A7BF-FE47822EB28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9397" r="4318" b="3"/>
          <a:stretch/>
        </p:blipFill>
        <p:spPr>
          <a:xfrm>
            <a:off x="9782174" y="10"/>
            <a:ext cx="2409826" cy="3933486"/>
          </a:xfrm>
          <a:prstGeom prst="rect">
            <a:avLst/>
          </a:prstGeom>
        </p:spPr>
      </p:pic>
      <p:pic>
        <p:nvPicPr>
          <p:cNvPr id="8" name="Grafik 7">
            <a:extLst>
              <a:ext uri="{FF2B5EF4-FFF2-40B4-BE49-F238E27FC236}">
                <a16:creationId xmlns:a16="http://schemas.microsoft.com/office/drawing/2014/main" id="{6824DCDF-248A-4222-A74E-44B9CF63D10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4702" r="2" b="19761"/>
          <a:stretch/>
        </p:blipFill>
        <p:spPr>
          <a:xfrm>
            <a:off x="6417734" y="4019724"/>
            <a:ext cx="5774266" cy="2838276"/>
          </a:xfrm>
          <a:prstGeom prst="rect">
            <a:avLst/>
          </a:prstGeom>
        </p:spPr>
      </p:pic>
      <p:sp>
        <p:nvSpPr>
          <p:cNvPr id="6" name="Textfeld 5">
            <a:extLst>
              <a:ext uri="{FF2B5EF4-FFF2-40B4-BE49-F238E27FC236}">
                <a16:creationId xmlns:a16="http://schemas.microsoft.com/office/drawing/2014/main" id="{E4195555-D9A3-41A6-8C70-9C2081D36EC2}"/>
              </a:ext>
            </a:extLst>
          </p:cNvPr>
          <p:cNvSpPr txBox="1"/>
          <p:nvPr/>
        </p:nvSpPr>
        <p:spPr>
          <a:xfrm>
            <a:off x="9546725"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en.wikipedia.org/wiki/File:Tutankhamun-mask-retouched.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1" name="Textfeld 10">
            <a:extLst>
              <a:ext uri="{FF2B5EF4-FFF2-40B4-BE49-F238E27FC236}">
                <a16:creationId xmlns:a16="http://schemas.microsoft.com/office/drawing/2014/main" id="{05B7F2A2-CE8D-4134-9545-372D65EBF8C1}"/>
              </a:ext>
            </a:extLst>
          </p:cNvPr>
          <p:cNvSpPr txBox="1"/>
          <p:nvPr/>
        </p:nvSpPr>
        <p:spPr>
          <a:xfrm>
            <a:off x="6869514" y="6870700"/>
            <a:ext cx="266451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paul-barford.blogspot.com/2013/01/will-mock-up-of-tutankhamuns-tomb-pull.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9" tooltip="https://creativecommons.org/licenses/by-nd/3.0/">
                  <a:extLst>
                    <a:ext uri="{A12FA001-AC4F-418D-AE19-62706E023703}">
                      <ahyp:hlinkClr xmlns:ahyp="http://schemas.microsoft.com/office/drawing/2018/hyperlinkcolor" val="tx"/>
                    </a:ext>
                  </a:extLst>
                </a:hlinkClick>
              </a:rPr>
              <a:t>CC BY-ND</a:t>
            </a:r>
            <a:endParaRPr lang="de-CH" sz="700">
              <a:solidFill>
                <a:srgbClr val="FFFFFF"/>
              </a:solidFill>
            </a:endParaRPr>
          </a:p>
        </p:txBody>
      </p:sp>
    </p:spTree>
    <p:extLst>
      <p:ext uri="{BB962C8B-B14F-4D97-AF65-F5344CB8AC3E}">
        <p14:creationId xmlns:p14="http://schemas.microsoft.com/office/powerpoint/2010/main" val="269544458"/>
      </p:ext>
    </p:extLst>
  </p:cSld>
  <p:clrMapOvr>
    <a:overrideClrMapping bg1="dk1" tx1="lt1" bg2="dk2" tx2="lt2" accent1="accent1" accent2="accent2" accent3="accent3" accent4="accent4" accent5="accent5" accent6="accent6" hlink="hlink" folHlink="folHlink"/>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D2E9BEC4-9F03-4EB1-80D0-22B1AF93B97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544" r="1" b="27545"/>
          <a:stretch/>
        </p:blipFill>
        <p:spPr>
          <a:xfrm>
            <a:off x="2" y="-6235"/>
            <a:ext cx="3255403" cy="2505456"/>
          </a:xfrm>
          <a:custGeom>
            <a:avLst/>
            <a:gdLst>
              <a:gd name="connsiteX0" fmla="*/ 0 w 3255403"/>
              <a:gd name="connsiteY0" fmla="*/ 0 h 2505456"/>
              <a:gd name="connsiteX1" fmla="*/ 3255403 w 3255403"/>
              <a:gd name="connsiteY1" fmla="*/ 0 h 2505456"/>
              <a:gd name="connsiteX2" fmla="*/ 2094477 w 3255403"/>
              <a:gd name="connsiteY2" fmla="*/ 2505456 h 2505456"/>
              <a:gd name="connsiteX3" fmla="*/ 0 w 3255403"/>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255403" h="2505456">
                <a:moveTo>
                  <a:pt x="0" y="0"/>
                </a:moveTo>
                <a:lnTo>
                  <a:pt x="3255403" y="0"/>
                </a:lnTo>
                <a:lnTo>
                  <a:pt x="2094477" y="2505456"/>
                </a:lnTo>
                <a:lnTo>
                  <a:pt x="0" y="2505456"/>
                </a:lnTo>
                <a:close/>
              </a:path>
            </a:pathLst>
          </a:custGeom>
        </p:spPr>
      </p:pic>
      <p:pic>
        <p:nvPicPr>
          <p:cNvPr id="14" name="Grafik 13">
            <a:extLst>
              <a:ext uri="{FF2B5EF4-FFF2-40B4-BE49-F238E27FC236}">
                <a16:creationId xmlns:a16="http://schemas.microsoft.com/office/drawing/2014/main" id="{5241FFB1-014A-40C0-8E9E-15B31EFE0C6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2586" r="-3" b="-3"/>
          <a:stretch/>
        </p:blipFill>
        <p:spPr>
          <a:xfrm>
            <a:off x="7381876" y="10"/>
            <a:ext cx="4810125" cy="2501827"/>
          </a:xfrm>
          <a:custGeom>
            <a:avLst/>
            <a:gdLst>
              <a:gd name="connsiteX0" fmla="*/ 1159248 w 4810125"/>
              <a:gd name="connsiteY0" fmla="*/ 0 h 2501837"/>
              <a:gd name="connsiteX1" fmla="*/ 4810125 w 4810125"/>
              <a:gd name="connsiteY1" fmla="*/ 0 h 2501837"/>
              <a:gd name="connsiteX2" fmla="*/ 4810125 w 4810125"/>
              <a:gd name="connsiteY2" fmla="*/ 2501837 h 2501837"/>
              <a:gd name="connsiteX3" fmla="*/ 0 w 4810125"/>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4810125" h="2501837">
                <a:moveTo>
                  <a:pt x="1159248" y="0"/>
                </a:moveTo>
                <a:lnTo>
                  <a:pt x="4810125" y="0"/>
                </a:lnTo>
                <a:lnTo>
                  <a:pt x="4810125" y="2501837"/>
                </a:lnTo>
                <a:lnTo>
                  <a:pt x="0" y="2501837"/>
                </a:lnTo>
                <a:close/>
              </a:path>
            </a:pathLst>
          </a:custGeom>
        </p:spPr>
      </p:pic>
      <p:pic>
        <p:nvPicPr>
          <p:cNvPr id="8" name="Grafik 7">
            <a:extLst>
              <a:ext uri="{FF2B5EF4-FFF2-40B4-BE49-F238E27FC236}">
                <a16:creationId xmlns:a16="http://schemas.microsoft.com/office/drawing/2014/main" id="{6C83E69B-933C-4620-8B23-B5AC7D2F2F2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 b="7003"/>
          <a:stretch/>
        </p:blipFill>
        <p:spPr>
          <a:xfrm>
            <a:off x="4675537" y="-6235"/>
            <a:ext cx="3677817" cy="2505456"/>
          </a:xfrm>
          <a:custGeom>
            <a:avLst/>
            <a:gdLst>
              <a:gd name="connsiteX0" fmla="*/ 1160926 w 3677817"/>
              <a:gd name="connsiteY0" fmla="*/ 0 h 2505456"/>
              <a:gd name="connsiteX1" fmla="*/ 3677817 w 3677817"/>
              <a:gd name="connsiteY1" fmla="*/ 0 h 2505456"/>
              <a:gd name="connsiteX2" fmla="*/ 2516891 w 3677817"/>
              <a:gd name="connsiteY2" fmla="*/ 2505456 h 2505456"/>
              <a:gd name="connsiteX3" fmla="*/ 0 w 3677817"/>
              <a:gd name="connsiteY3" fmla="*/ 2505456 h 2505456"/>
            </a:gdLst>
            <a:ahLst/>
            <a:cxnLst>
              <a:cxn ang="0">
                <a:pos x="connsiteX0" y="connsiteY0"/>
              </a:cxn>
              <a:cxn ang="0">
                <a:pos x="connsiteX1" y="connsiteY1"/>
              </a:cxn>
              <a:cxn ang="0">
                <a:pos x="connsiteX2" y="connsiteY2"/>
              </a:cxn>
              <a:cxn ang="0">
                <a:pos x="connsiteX3" y="connsiteY3"/>
              </a:cxn>
            </a:cxnLst>
            <a:rect l="l" t="t" r="r" b="b"/>
            <a:pathLst>
              <a:path w="3677817" h="2505456">
                <a:moveTo>
                  <a:pt x="1160926" y="0"/>
                </a:moveTo>
                <a:lnTo>
                  <a:pt x="3677817" y="0"/>
                </a:lnTo>
                <a:lnTo>
                  <a:pt x="2516891" y="2505456"/>
                </a:lnTo>
                <a:lnTo>
                  <a:pt x="0" y="2505456"/>
                </a:lnTo>
                <a:close/>
              </a:path>
            </a:pathLst>
          </a:custGeom>
        </p:spPr>
      </p:pic>
      <p:pic>
        <p:nvPicPr>
          <p:cNvPr id="17" name="Grafik 16">
            <a:extLst>
              <a:ext uri="{FF2B5EF4-FFF2-40B4-BE49-F238E27FC236}">
                <a16:creationId xmlns:a16="http://schemas.microsoft.com/office/drawing/2014/main" id="{DEBBE46C-C956-42BA-816F-758FB031188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2" b="12621"/>
          <a:stretch/>
        </p:blipFill>
        <p:spPr>
          <a:xfrm>
            <a:off x="5353049" y="2660089"/>
            <a:ext cx="6838950" cy="4197911"/>
          </a:xfrm>
          <a:custGeom>
            <a:avLst/>
            <a:gdLst>
              <a:gd name="connsiteX0" fmla="*/ 1945141 w 6838950"/>
              <a:gd name="connsiteY0" fmla="*/ 0 h 4197911"/>
              <a:gd name="connsiteX1" fmla="*/ 1951364 w 6838950"/>
              <a:gd name="connsiteY1" fmla="*/ 0 h 4197911"/>
              <a:gd name="connsiteX2" fmla="*/ 3141155 w 6838950"/>
              <a:gd name="connsiteY2" fmla="*/ 0 h 4197911"/>
              <a:gd name="connsiteX3" fmla="*/ 4791200 w 6838950"/>
              <a:gd name="connsiteY3" fmla="*/ 0 h 4197911"/>
              <a:gd name="connsiteX4" fmla="*/ 6838950 w 6838950"/>
              <a:gd name="connsiteY4" fmla="*/ 0 h 4197911"/>
              <a:gd name="connsiteX5" fmla="*/ 6838950 w 6838950"/>
              <a:gd name="connsiteY5" fmla="*/ 4197911 h 4197911"/>
              <a:gd name="connsiteX6" fmla="*/ 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35"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5C6016E2-8F8A-4C0A-9FCE-D097D0BA98BE}"/>
              </a:ext>
            </a:extLst>
          </p:cNvPr>
          <p:cNvSpPr>
            <a:spLocks noGrp="1"/>
          </p:cNvSpPr>
          <p:nvPr>
            <p:ph idx="1"/>
          </p:nvPr>
        </p:nvSpPr>
        <p:spPr>
          <a:xfrm>
            <a:off x="682388" y="3951027"/>
            <a:ext cx="4746863" cy="2130364"/>
          </a:xfrm>
        </p:spPr>
        <p:txBody>
          <a:bodyPr anchor="ctr">
            <a:normAutofit/>
          </a:bodyPr>
          <a:lstStyle/>
          <a:p>
            <a:r>
              <a:rPr lang="de-CH" sz="2000" dirty="0">
                <a:solidFill>
                  <a:srgbClr val="FFFF00"/>
                </a:solidFill>
              </a:rPr>
              <a:t>Warum </a:t>
            </a:r>
            <a:r>
              <a:rPr lang="de-CH" sz="2000" dirty="0" err="1">
                <a:solidFill>
                  <a:srgbClr val="FFFF00"/>
                </a:solidFill>
              </a:rPr>
              <a:t>begang</a:t>
            </a:r>
            <a:r>
              <a:rPr lang="de-CH" sz="2000" dirty="0">
                <a:solidFill>
                  <a:srgbClr val="FFFF00"/>
                </a:solidFill>
              </a:rPr>
              <a:t> sie Selbstmord?</a:t>
            </a:r>
          </a:p>
          <a:p>
            <a:endParaRPr lang="de-CH" sz="2000" dirty="0">
              <a:solidFill>
                <a:srgbClr val="FFFF00"/>
              </a:solidFill>
            </a:endParaRPr>
          </a:p>
          <a:p>
            <a:r>
              <a:rPr lang="de-CH" sz="2000" dirty="0">
                <a:solidFill>
                  <a:srgbClr val="FFFF00"/>
                </a:solidFill>
              </a:rPr>
              <a:t>Gab es wirklich die </a:t>
            </a:r>
            <a:r>
              <a:rPr lang="de-CH" sz="2000" dirty="0" err="1">
                <a:solidFill>
                  <a:srgbClr val="FFFF00"/>
                </a:solidFill>
              </a:rPr>
              <a:t>Aphäre</a:t>
            </a:r>
            <a:r>
              <a:rPr lang="de-CH" sz="2000" dirty="0">
                <a:solidFill>
                  <a:srgbClr val="FFFF00"/>
                </a:solidFill>
              </a:rPr>
              <a:t> zwischen ihr und Cäsar?</a:t>
            </a:r>
          </a:p>
          <a:p>
            <a:endParaRPr lang="de-CH" sz="2000" dirty="0">
              <a:solidFill>
                <a:srgbClr val="FFFFFF"/>
              </a:solidFill>
            </a:endParaRPr>
          </a:p>
        </p:txBody>
      </p:sp>
      <p:sp>
        <p:nvSpPr>
          <p:cNvPr id="2" name="Titel 1">
            <a:extLst>
              <a:ext uri="{FF2B5EF4-FFF2-40B4-BE49-F238E27FC236}">
                <a16:creationId xmlns:a16="http://schemas.microsoft.com/office/drawing/2014/main" id="{C1A658BD-FBEC-47C8-A92C-E649AB9414BA}"/>
              </a:ext>
            </a:extLst>
          </p:cNvPr>
          <p:cNvSpPr>
            <a:spLocks noGrp="1"/>
          </p:cNvSpPr>
          <p:nvPr>
            <p:ph type="title"/>
          </p:nvPr>
        </p:nvSpPr>
        <p:spPr>
          <a:xfrm>
            <a:off x="682388" y="3085342"/>
            <a:ext cx="5308979" cy="852985"/>
          </a:xfrm>
        </p:spPr>
        <p:txBody>
          <a:bodyPr>
            <a:normAutofit fontScale="90000"/>
          </a:bodyPr>
          <a:lstStyle/>
          <a:p>
            <a:r>
              <a:rPr lang="de-CH" sz="4900" u="sng" dirty="0">
                <a:solidFill>
                  <a:srgbClr val="FFFF00"/>
                </a:solidFill>
              </a:rPr>
              <a:t>Kleopatra VII.</a:t>
            </a:r>
            <a:br>
              <a:rPr lang="de-CH" sz="4900" dirty="0">
                <a:solidFill>
                  <a:srgbClr val="FFFF00"/>
                </a:solidFill>
              </a:rPr>
            </a:br>
            <a:r>
              <a:rPr lang="de-CH" sz="2200" dirty="0">
                <a:solidFill>
                  <a:srgbClr val="FFFF00"/>
                </a:solidFill>
              </a:rPr>
              <a:t>Die letzte </a:t>
            </a:r>
            <a:r>
              <a:rPr lang="de-CH" sz="2200" dirty="0" err="1">
                <a:solidFill>
                  <a:srgbClr val="FFFF00"/>
                </a:solidFill>
              </a:rPr>
              <a:t>Pharaonin</a:t>
            </a:r>
            <a:endParaRPr lang="de-CH" sz="2200" dirty="0">
              <a:solidFill>
                <a:srgbClr val="FFFF00"/>
              </a:solidFill>
            </a:endParaRPr>
          </a:p>
        </p:txBody>
      </p:sp>
      <p:pic>
        <p:nvPicPr>
          <p:cNvPr id="11" name="Grafik 10">
            <a:extLst>
              <a:ext uri="{FF2B5EF4-FFF2-40B4-BE49-F238E27FC236}">
                <a16:creationId xmlns:a16="http://schemas.microsoft.com/office/drawing/2014/main" id="{242032D7-5543-43DF-B841-3B09611B206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r="2" b="2650"/>
          <a:stretch/>
        </p:blipFill>
        <p:spPr>
          <a:xfrm>
            <a:off x="2268501" y="10"/>
            <a:ext cx="3393943" cy="2502833"/>
          </a:xfrm>
          <a:custGeom>
            <a:avLst/>
            <a:gdLst>
              <a:gd name="connsiteX0" fmla="*/ 1159715 w 3393943"/>
              <a:gd name="connsiteY0" fmla="*/ 0 h 2502843"/>
              <a:gd name="connsiteX1" fmla="*/ 3393943 w 3393943"/>
              <a:gd name="connsiteY1" fmla="*/ 0 h 2502843"/>
              <a:gd name="connsiteX2" fmla="*/ 2234228 w 3393943"/>
              <a:gd name="connsiteY2" fmla="*/ 2502843 h 2502843"/>
              <a:gd name="connsiteX3" fmla="*/ 0 w 3393943"/>
              <a:gd name="connsiteY3" fmla="*/ 2502843 h 2502843"/>
            </a:gdLst>
            <a:ahLst/>
            <a:cxnLst>
              <a:cxn ang="0">
                <a:pos x="connsiteX0" y="connsiteY0"/>
              </a:cxn>
              <a:cxn ang="0">
                <a:pos x="connsiteX1" y="connsiteY1"/>
              </a:cxn>
              <a:cxn ang="0">
                <a:pos x="connsiteX2" y="connsiteY2"/>
              </a:cxn>
              <a:cxn ang="0">
                <a:pos x="connsiteX3" y="connsiteY3"/>
              </a:cxn>
            </a:cxnLst>
            <a:rect l="l" t="t" r="r" b="b"/>
            <a:pathLst>
              <a:path w="3393943" h="2502843">
                <a:moveTo>
                  <a:pt x="1159715" y="0"/>
                </a:moveTo>
                <a:lnTo>
                  <a:pt x="3393943" y="0"/>
                </a:lnTo>
                <a:lnTo>
                  <a:pt x="2234228" y="2502843"/>
                </a:lnTo>
                <a:lnTo>
                  <a:pt x="0" y="2502843"/>
                </a:lnTo>
                <a:close/>
              </a:path>
            </a:pathLst>
          </a:custGeom>
        </p:spPr>
      </p:pic>
      <p:sp>
        <p:nvSpPr>
          <p:cNvPr id="6" name="Textfeld 5">
            <a:extLst>
              <a:ext uri="{FF2B5EF4-FFF2-40B4-BE49-F238E27FC236}">
                <a16:creationId xmlns:a16="http://schemas.microsoft.com/office/drawing/2014/main" id="{5DFBA083-BC29-4D0A-B780-65BF438C8F2F}"/>
              </a:ext>
            </a:extLst>
          </p:cNvPr>
          <p:cNvSpPr txBox="1"/>
          <p:nvPr/>
        </p:nvSpPr>
        <p:spPr>
          <a:xfrm>
            <a:off x="9546724" y="6870700"/>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Cleopatra_VII,_dalla_via_appia_tra_ariccia_e_genzano,_40-30_ac_ca.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9" name="Textfeld 8">
            <a:extLst>
              <a:ext uri="{FF2B5EF4-FFF2-40B4-BE49-F238E27FC236}">
                <a16:creationId xmlns:a16="http://schemas.microsoft.com/office/drawing/2014/main" id="{C3EDC0EE-CA61-41B2-B6BD-FC356C195E26}"/>
              </a:ext>
            </a:extLst>
          </p:cNvPr>
          <p:cNvSpPr txBox="1"/>
          <p:nvPr/>
        </p:nvSpPr>
        <p:spPr>
          <a:xfrm>
            <a:off x="7008974" y="6870700"/>
            <a:ext cx="252505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7" tooltip="http://paling-unik-s.blogspot.com/2013/06/ungkap-misteri-cleopatra-bukanlah.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3" tooltip="https://creativecommons.org/licenses/by/3.0/">
                  <a:extLst>
                    <a:ext uri="{A12FA001-AC4F-418D-AE19-62706E023703}">
                      <ahyp:hlinkClr xmlns:ahyp="http://schemas.microsoft.com/office/drawing/2018/hyperlinkcolor" val="tx"/>
                    </a:ext>
                  </a:extLst>
                </a:hlinkClick>
              </a:rPr>
              <a:t>CC BY</a:t>
            </a:r>
            <a:endParaRPr lang="de-CH" sz="700">
              <a:solidFill>
                <a:srgbClr val="FFFFFF"/>
              </a:solidFill>
            </a:endParaRPr>
          </a:p>
        </p:txBody>
      </p:sp>
      <p:sp>
        <p:nvSpPr>
          <p:cNvPr id="12" name="Textfeld 11">
            <a:extLst>
              <a:ext uri="{FF2B5EF4-FFF2-40B4-BE49-F238E27FC236}">
                <a16:creationId xmlns:a16="http://schemas.microsoft.com/office/drawing/2014/main" id="{17125E40-0817-43F6-8284-DDA44F7A2D77}"/>
              </a:ext>
            </a:extLst>
          </p:cNvPr>
          <p:cNvSpPr txBox="1"/>
          <p:nvPr/>
        </p:nvSpPr>
        <p:spPr>
          <a:xfrm>
            <a:off x="4198713" y="6870700"/>
            <a:ext cx="2797561"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11" tooltip="http://terraeantiqvae.com/photo/2043782:Photo:14735/next?context=user">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4" tooltip="https://creativecommons.org/licenses/by-nc-nd/3.0/">
                  <a:extLst>
                    <a:ext uri="{A12FA001-AC4F-418D-AE19-62706E023703}">
                      <ahyp:hlinkClr xmlns:ahyp="http://schemas.microsoft.com/office/drawing/2018/hyperlinkcolor" val="tx"/>
                    </a:ext>
                  </a:extLst>
                </a:hlinkClick>
              </a:rPr>
              <a:t>CC BY-NC-ND</a:t>
            </a:r>
            <a:endParaRPr lang="de-CH" sz="700">
              <a:solidFill>
                <a:srgbClr val="FFFFFF"/>
              </a:solidFill>
            </a:endParaRPr>
          </a:p>
        </p:txBody>
      </p:sp>
      <p:sp>
        <p:nvSpPr>
          <p:cNvPr id="15" name="Textfeld 14">
            <a:extLst>
              <a:ext uri="{FF2B5EF4-FFF2-40B4-BE49-F238E27FC236}">
                <a16:creationId xmlns:a16="http://schemas.microsoft.com/office/drawing/2014/main" id="{8FBDA23C-89EC-4286-B5D0-4B744906B1BB}"/>
              </a:ext>
            </a:extLst>
          </p:cNvPr>
          <p:cNvSpPr txBox="1"/>
          <p:nvPr/>
        </p:nvSpPr>
        <p:spPr>
          <a:xfrm>
            <a:off x="1540738" y="6870700"/>
            <a:ext cx="264527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5" tooltip="https://nl.wikipedia.org/wiki/Bestand:Edfu_cartouche_Cleopatra_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
        <p:nvSpPr>
          <p:cNvPr id="18" name="Textfeld 17">
            <a:extLst>
              <a:ext uri="{FF2B5EF4-FFF2-40B4-BE49-F238E27FC236}">
                <a16:creationId xmlns:a16="http://schemas.microsoft.com/office/drawing/2014/main" id="{05C4675B-AF3B-492D-A80A-AE7CDBEF14F9}"/>
              </a:ext>
            </a:extLst>
          </p:cNvPr>
          <p:cNvSpPr txBox="1"/>
          <p:nvPr/>
        </p:nvSpPr>
        <p:spPr>
          <a:xfrm>
            <a:off x="9533900" y="7083455"/>
            <a:ext cx="2658100"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9" tooltip="http://la-ultima-etapa.blogspot.com/2016/07/personajes-del-antiguo-egipto-cleopatra.html">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5" tooltip="https://creativecommons.org/licenses/by-nc/3.0/">
                  <a:extLst>
                    <a:ext uri="{A12FA001-AC4F-418D-AE19-62706E023703}">
                      <ahyp:hlinkClr xmlns:ahyp="http://schemas.microsoft.com/office/drawing/2018/hyperlinkcolor" val="tx"/>
                    </a:ext>
                  </a:extLst>
                </a:hlinkClick>
              </a:rPr>
              <a:t>CC BY-NC</a:t>
            </a:r>
            <a:endParaRPr lang="de-CH" sz="700">
              <a:solidFill>
                <a:srgbClr val="FFFFFF"/>
              </a:solidFill>
            </a:endParaRPr>
          </a:p>
        </p:txBody>
      </p:sp>
      <p:sp>
        <p:nvSpPr>
          <p:cNvPr id="19" name="Textfeld 18">
            <a:extLst>
              <a:ext uri="{FF2B5EF4-FFF2-40B4-BE49-F238E27FC236}">
                <a16:creationId xmlns:a16="http://schemas.microsoft.com/office/drawing/2014/main" id="{3DBFB6AE-2D05-4076-B546-A6B3A0794A2D}"/>
              </a:ext>
            </a:extLst>
          </p:cNvPr>
          <p:cNvSpPr txBox="1"/>
          <p:nvPr/>
        </p:nvSpPr>
        <p:spPr>
          <a:xfrm>
            <a:off x="6875924" y="7083455"/>
            <a:ext cx="2645276"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commons.wikimedia.org/wiki/File:Cleopatra_VII,_dalla_via_appia_tra_ariccia_e_genzano,_40-30_ac_ca._02.JPG">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de-CH" sz="700">
              <a:solidFill>
                <a:srgbClr val="FFFFFF"/>
              </a:solidFill>
            </a:endParaRPr>
          </a:p>
        </p:txBody>
      </p:sp>
    </p:spTree>
    <p:extLst>
      <p:ext uri="{BB962C8B-B14F-4D97-AF65-F5344CB8AC3E}">
        <p14:creationId xmlns:p14="http://schemas.microsoft.com/office/powerpoint/2010/main" val="235123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C6D2BB6-BE7C-482B-A8C9-640E8F8DED4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00"/>
                </a:solidFill>
                <a:latin typeface="+mj-lt"/>
                <a:ea typeface="+mj-ea"/>
                <a:cs typeface="+mj-cs"/>
              </a:rPr>
              <a:t>Hat </a:t>
            </a:r>
            <a:r>
              <a:rPr lang="en-US" sz="2600" kern="1200" dirty="0" err="1">
                <a:solidFill>
                  <a:srgbClr val="FFFF00"/>
                </a:solidFill>
                <a:latin typeface="+mj-lt"/>
                <a:ea typeface="+mj-ea"/>
                <a:cs typeface="+mj-cs"/>
              </a:rPr>
              <a:t>jemand</a:t>
            </a:r>
            <a:r>
              <a:rPr lang="en-US" sz="2600" kern="1200" dirty="0">
                <a:solidFill>
                  <a:srgbClr val="FFFF00"/>
                </a:solidFill>
                <a:latin typeface="+mj-lt"/>
                <a:ea typeface="+mj-ea"/>
                <a:cs typeface="+mj-cs"/>
              </a:rPr>
              <a:t> </a:t>
            </a:r>
            <a:r>
              <a:rPr lang="en-US" sz="2600" kern="1200" dirty="0" err="1">
                <a:solidFill>
                  <a:srgbClr val="FFFF00"/>
                </a:solidFill>
                <a:latin typeface="+mj-lt"/>
                <a:ea typeface="+mj-ea"/>
                <a:cs typeface="+mj-cs"/>
              </a:rPr>
              <a:t>noch</a:t>
            </a:r>
            <a:r>
              <a:rPr lang="en-US" sz="2600" kern="1200" dirty="0">
                <a:solidFill>
                  <a:srgbClr val="FFFF00"/>
                </a:solidFill>
                <a:latin typeface="+mj-lt"/>
                <a:ea typeface="+mj-ea"/>
                <a:cs typeface="+mj-cs"/>
              </a:rPr>
              <a:t> </a:t>
            </a:r>
            <a:r>
              <a:rPr lang="en-US" sz="2600" kern="1200" dirty="0" err="1">
                <a:solidFill>
                  <a:srgbClr val="FFFF00"/>
                </a:solidFill>
                <a:latin typeface="+mj-lt"/>
                <a:ea typeface="+mj-ea"/>
                <a:cs typeface="+mj-cs"/>
              </a:rPr>
              <a:t>Fragen</a:t>
            </a:r>
            <a:r>
              <a:rPr lang="en-US" sz="2600" kern="1200" dirty="0">
                <a:solidFill>
                  <a:srgbClr val="FFFF00"/>
                </a:solidFill>
                <a:latin typeface="+mj-lt"/>
                <a:ea typeface="+mj-ea"/>
                <a:cs typeface="+mj-cs"/>
              </a:rPr>
              <a:t>? </a:t>
            </a:r>
            <a:r>
              <a:rPr lang="en-US" sz="2600" kern="1200" dirty="0">
                <a:solidFill>
                  <a:srgbClr val="FFFF00"/>
                </a:solidFill>
                <a:latin typeface="+mj-lt"/>
                <a:ea typeface="+mj-ea"/>
                <a:cs typeface="+mj-cs"/>
                <a:sym typeface="Wingdings" panose="05000000000000000000" pitchFamily="2" charset="2"/>
              </a:rPr>
              <a:t></a:t>
            </a:r>
            <a:endParaRPr lang="en-US" sz="2600" kern="1200" dirty="0">
              <a:solidFill>
                <a:srgbClr val="FFFF00"/>
              </a:solidFill>
              <a:latin typeface="+mj-lt"/>
              <a:ea typeface="+mj-ea"/>
              <a:cs typeface="+mj-cs"/>
            </a:endParaRPr>
          </a:p>
        </p:txBody>
      </p:sp>
      <p:pic>
        <p:nvPicPr>
          <p:cNvPr id="5" name="Inhaltsplatzhalter 4">
            <a:extLst>
              <a:ext uri="{FF2B5EF4-FFF2-40B4-BE49-F238E27FC236}">
                <a16:creationId xmlns:a16="http://schemas.microsoft.com/office/drawing/2014/main" id="{31600E28-2E36-48A8-A04C-54A98375898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38600" y="1549389"/>
            <a:ext cx="7188199" cy="3755833"/>
          </a:xfrm>
          <a:prstGeom prst="rect">
            <a:avLst/>
          </a:prstGeom>
        </p:spPr>
      </p:pic>
      <p:sp>
        <p:nvSpPr>
          <p:cNvPr id="6" name="Textfeld 5">
            <a:extLst>
              <a:ext uri="{FF2B5EF4-FFF2-40B4-BE49-F238E27FC236}">
                <a16:creationId xmlns:a16="http://schemas.microsoft.com/office/drawing/2014/main" id="{E24C8B1A-F31F-4107-9355-E5E958F97272}"/>
              </a:ext>
            </a:extLst>
          </p:cNvPr>
          <p:cNvSpPr txBox="1"/>
          <p:nvPr/>
        </p:nvSpPr>
        <p:spPr>
          <a:xfrm>
            <a:off x="9413675" y="6870700"/>
            <a:ext cx="2778325" cy="200055"/>
          </a:xfrm>
          <a:prstGeom prst="rect">
            <a:avLst/>
          </a:prstGeom>
          <a:solidFill>
            <a:srgbClr val="000000"/>
          </a:solidFill>
        </p:spPr>
        <p:txBody>
          <a:bodyPr wrap="none" rtlCol="0">
            <a:spAutoFit/>
          </a:bodyPr>
          <a:lstStyle/>
          <a:p>
            <a:pPr algn="r">
              <a:spcAft>
                <a:spcPts val="600"/>
              </a:spcAft>
            </a:pPr>
            <a:r>
              <a:rPr lang="de-CH" sz="700">
                <a:solidFill>
                  <a:srgbClr val="FFFFFF"/>
                </a:solidFill>
              </a:rPr>
              <a:t>"</a:t>
            </a:r>
            <a:r>
              <a:rPr lang="de-CH" sz="700">
                <a:solidFill>
                  <a:srgbClr val="FFFFFF"/>
                </a:solidFill>
                <a:hlinkClick r:id="rId3" tooltip="https://kplx.de/page/8/">
                  <a:extLst>
                    <a:ext uri="{A12FA001-AC4F-418D-AE19-62706E023703}">
                      <ahyp:hlinkClr xmlns:ahyp="http://schemas.microsoft.com/office/drawing/2018/hyperlinkcolor" val="tx"/>
                    </a:ext>
                  </a:extLst>
                </a:hlinkClick>
              </a:rPr>
              <a:t>Dieses Foto</a:t>
            </a:r>
            <a:r>
              <a:rPr lang="de-CH" sz="700">
                <a:solidFill>
                  <a:srgbClr val="FFFFFF"/>
                </a:solidFill>
              </a:rPr>
              <a:t>" von Unbekannter Autor ist lizenziert gemäß </a:t>
            </a:r>
            <a:r>
              <a:rPr lang="de-CH"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de-CH" sz="700">
              <a:solidFill>
                <a:srgbClr val="FFFFFF"/>
              </a:solidFill>
            </a:endParaRPr>
          </a:p>
        </p:txBody>
      </p:sp>
    </p:spTree>
    <p:extLst>
      <p:ext uri="{BB962C8B-B14F-4D97-AF65-F5344CB8AC3E}">
        <p14:creationId xmlns:p14="http://schemas.microsoft.com/office/powerpoint/2010/main" val="21406391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Words>
  <Application>Microsoft Office PowerPoint</Application>
  <PresentationFormat>Breitbild</PresentationFormat>
  <Paragraphs>65</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Calibri Light</vt:lpstr>
      <vt:lpstr>Wingdings</vt:lpstr>
      <vt:lpstr>Office</vt:lpstr>
      <vt:lpstr>Das alte Ägypten Der erste Teil</vt:lpstr>
      <vt:lpstr>Inhaltsverzeichniss</vt:lpstr>
      <vt:lpstr>Ägypten  (Über das Land selbst)</vt:lpstr>
      <vt:lpstr>Der Beginn</vt:lpstr>
      <vt:lpstr>Die Pharaonen Die göttlichen Könige der alten Ägypter</vt:lpstr>
      <vt:lpstr>Ramses II. Der «grössste» Pharao auf Erden</vt:lpstr>
      <vt:lpstr>Tutanchamun Das Geheimniss des jungen Pharao</vt:lpstr>
      <vt:lpstr>Kleopatra VII. Die letzte Pharaonin</vt:lpstr>
      <vt:lpstr>Hat jemand noch Fragen? </vt:lpstr>
      <vt:lpstr>Danke fürs zuhören!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 alte Ägypten Der erste Teil</dc:title>
  <dc:creator>Jonathan.Poser</dc:creator>
  <cp:lastModifiedBy>Jonathan.Poser</cp:lastModifiedBy>
  <cp:revision>5</cp:revision>
  <dcterms:created xsi:type="dcterms:W3CDTF">2019-02-28T14:41:24Z</dcterms:created>
  <dcterms:modified xsi:type="dcterms:W3CDTF">2019-03-13T07:07:28Z</dcterms:modified>
</cp:coreProperties>
</file>